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dp" ContentType="image/vnd.ms-photo"/>
  <Default Extension="rels" ContentType="application/vnd.openxmlformats-package.relationship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16762761" r:id="rId4"/>
    <p:sldId id="16762760" r:id="rId5"/>
    <p:sldId id="16762759" r:id="rId6"/>
    <p:sldId id="16762769" r:id="rId7"/>
    <p:sldId id="269" r:id="rId8"/>
  </p:sldIdLst>
  <p:sldSz cx="12192000" cy="6858000"/>
  <p:notesSz cx="6858000" cy="9144000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ika  Mahla" initials="AM [7]" lastIdx="1" clrIdx="6"/>
  <p:cmAuthor id="10" name="Sylvia Orgus | i-pointing" initials="SO|i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7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0" autoAdjust="0"/>
    <p:restoredTop sz="90148" autoAdjust="0"/>
  </p:normalViewPr>
  <p:slideViewPr>
    <p:cSldViewPr snapToGrid="0">
      <p:cViewPr varScale="1">
        <p:scale>
          <a:sx n="69" d="100"/>
          <a:sy n="69" d="100"/>
        </p:scale>
        <p:origin x="48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6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7.xml"/><Relationship Id="rId18" Type="http://schemas.openxmlformats.org/officeDocument/2006/relationships/customXml" Target="../customXml/item4.xml"/><Relationship Id="rId17" Type="http://schemas.openxmlformats.org/officeDocument/2006/relationships/customXml" Target="../customXml/item3.xml"/><Relationship Id="rId16" Type="http://schemas.openxmlformats.org/officeDocument/2006/relationships/customXml" Target="../customXml/item2.xml"/><Relationship Id="rId15" Type="http://schemas.openxmlformats.org/officeDocument/2006/relationships/customXml" Target="../customXml/item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1474-28CD-430D-B610-F7DF1B156A3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4E74-2CB2-4465-8CC6-5112F46488E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AE17-8E6C-4009-ACF3-797CFACD3AF1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945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tags" Target="../tags/tag1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image" Target="../media/image2.jpeg"/><Relationship Id="rId6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1.bin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tags" Target="../tags/tag1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2.bin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image" Target="../media/image2.jpeg"/><Relationship Id="rId6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3.bin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tags" Target="../tags/tag2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4.bin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image" Target="../media/image2.jpeg"/><Relationship Id="rId6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5.bin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tags" Target="../tags/tag2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6.bin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image" Target="../media/image2.jpeg"/><Relationship Id="rId6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7.bin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tags" Target="../tags/tag2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8.bin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tags" Target="../tags/tag3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9.bin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tags" Target="../tags/tag3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0.bin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image" Target="../media/image2.jpeg"/><Relationship Id="rId5" Type="http://schemas.openxmlformats.org/officeDocument/2006/relationships/tags" Target="../tags/tag3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1.bin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image" Target="../media/image2.jpeg"/><Relationship Id="rId5" Type="http://schemas.openxmlformats.org/officeDocument/2006/relationships/tags" Target="../tags/tag3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2.bin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3.vml"/><Relationship Id="rId6" Type="http://schemas.openxmlformats.org/officeDocument/2006/relationships/image" Target="../media/image2.jpeg"/><Relationship Id="rId5" Type="http://schemas.openxmlformats.org/officeDocument/2006/relationships/tags" Target="../tags/tag3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3.bin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4.vml"/><Relationship Id="rId7" Type="http://schemas.openxmlformats.org/officeDocument/2006/relationships/image" Target="../media/image12.emf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4.bin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5.vml"/><Relationship Id="rId7" Type="http://schemas.openxmlformats.org/officeDocument/2006/relationships/image" Target="../media/image13.emf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5.bin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6.vml"/><Relationship Id="rId6" Type="http://schemas.openxmlformats.org/officeDocument/2006/relationships/image" Target="../media/image2.jpeg"/><Relationship Id="rId5" Type="http://schemas.openxmlformats.org/officeDocument/2006/relationships/tags" Target="../tags/tag47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6.bin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tags" Target="../tags/tag4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7.bin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8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8.bin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9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9.bin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0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0.bin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1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1.bin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2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2.bin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3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3.bin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4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4.bin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5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5.bin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6.vml"/><Relationship Id="rId6" Type="http://schemas.openxmlformats.org/officeDocument/2006/relationships/image" Target="../media/image2.jpeg"/><Relationship Id="rId5" Type="http://schemas.openxmlformats.org/officeDocument/2006/relationships/tags" Target="../tags/tag5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36.bin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emf"/><Relationship Id="rId3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tags" Target="../tags/tag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tags" Target="../tags/tag1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02007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3600"/>
              </a:lnSpc>
              <a:defRPr sz="4000" b="1" kern="1200" spc="-200" baseline="0">
                <a:solidFill>
                  <a:srgbClr val="FCFA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HEADER BOLD ARIAL</a:t>
            </a:r>
            <a:br>
              <a:rPr lang="sk-SK" dirty="0"/>
            </a:br>
            <a:r>
              <a:rPr lang="sk-SK" dirty="0"/>
              <a:t>SUBHEADER ARIAL REG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79425" y="6007122"/>
            <a:ext cx="10515600" cy="715963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pic>
        <p:nvPicPr>
          <p:cNvPr id="3" name="Picture 2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1" name="Picture 10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5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40388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1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57350"/>
            <a:ext cx="6275388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388" y="350121"/>
            <a:ext cx="4065233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282650"/>
            <a:ext cx="5400673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white blurry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l="14895" t="26422" r="1273" b="2642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63595" r="35560"/>
          <a:stretch>
            <a:fillRect/>
          </a:stretch>
        </p:blipFill>
        <p:spPr>
          <a:xfrm>
            <a:off x="1536700" y="0"/>
            <a:ext cx="10655300" cy="60198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32574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69033"/>
            <a:ext cx="10515600" cy="396070"/>
          </a:xfrm>
        </p:spPr>
        <p:txBody>
          <a:bodyPr anchor="b" anchorCtr="0"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THE SPEAKER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66876"/>
            <a:ext cx="3193256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217" y="354250"/>
            <a:ext cx="6966743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257" y="1291359"/>
            <a:ext cx="8482806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15938" y="265169"/>
            <a:ext cx="8727732" cy="677491"/>
          </a:xfrm>
        </p:spPr>
        <p:txBody>
          <a:bodyPr vert="horz"/>
          <a:lstStyle>
            <a:lvl1pPr>
              <a:lnSpc>
                <a:spcPts val="2400"/>
              </a:lnSpc>
              <a:defRPr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057456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5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Bild 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07" y="5960014"/>
            <a:ext cx="1264998" cy="595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2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Bild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29" y="5936457"/>
            <a:ext cx="1619705" cy="635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50" y="1915722"/>
            <a:ext cx="8727732" cy="1282402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03453" y="2000250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287741"/>
            <a:ext cx="11125289" cy="448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03073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400" b="1" i="0" spc="-200" baseline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101" y="1665288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665288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 dirty="0"/>
              <a:t>Copy text headline bold Arial</a:t>
            </a:r>
            <a:endParaRPr lang="sk-SK" dirty="0"/>
          </a:p>
          <a:p>
            <a:pPr lvl="0"/>
            <a:r>
              <a:rPr lang="sk-SK" dirty="0"/>
              <a:t>Copy text Arial Reg Copy text Copy text Copy text Copy text Copy text Copy text Copy text  Copy text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01" y="5028142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028142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261101" y="3342746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342746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blurry blue green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l="778" t="26738" r="42028" b="30096"/>
          <a:stretch>
            <a:fillRect/>
          </a:stretch>
        </p:blipFill>
        <p:spPr>
          <a:xfrm>
            <a:off x="3105150" y="0"/>
            <a:ext cx="9086850" cy="6858000"/>
          </a:xfrm>
          <a:prstGeom prst="rect">
            <a:avLst/>
          </a:prstGeom>
          <a:noFill/>
        </p:spPr>
      </p:pic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9" name="Picture 8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4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5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6375"/>
            <a:ext cx="3498988" cy="3635374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65288"/>
            <a:ext cx="3983236" cy="4716461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>
          <a:xfrm>
            <a:off x="4342364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3"/>
          </p:nvPr>
        </p:nvSpPr>
        <p:spPr>
          <a:xfrm>
            <a:off x="9547677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4"/>
          </p:nvPr>
        </p:nvSpPr>
        <p:spPr>
          <a:xfrm>
            <a:off x="6945020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5"/>
          </p:nvPr>
        </p:nvSpPr>
        <p:spPr>
          <a:xfrm>
            <a:off x="4342364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6"/>
          </p:nvPr>
        </p:nvSpPr>
        <p:spPr>
          <a:xfrm>
            <a:off x="9547677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7"/>
          </p:nvPr>
        </p:nvSpPr>
        <p:spPr>
          <a:xfrm>
            <a:off x="6945020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1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3050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31"/>
          <p:cNvSpPr>
            <a:spLocks noGrp="1"/>
          </p:cNvSpPr>
          <p:nvPr>
            <p:ph type="pic" sz="quarter" idx="26"/>
          </p:nvPr>
        </p:nvSpPr>
        <p:spPr>
          <a:xfrm>
            <a:off x="60960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31"/>
          <p:cNvSpPr>
            <a:spLocks noGrp="1"/>
          </p:cNvSpPr>
          <p:nvPr>
            <p:ph type="pic" sz="quarter" idx="27"/>
          </p:nvPr>
        </p:nvSpPr>
        <p:spPr>
          <a:xfrm>
            <a:off x="9146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31"/>
          <p:cNvSpPr>
            <a:spLocks noGrp="1"/>
          </p:cNvSpPr>
          <p:nvPr>
            <p:ph type="pic" sz="quarter" idx="29"/>
          </p:nvPr>
        </p:nvSpPr>
        <p:spPr>
          <a:xfrm>
            <a:off x="3050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31"/>
          <p:cNvSpPr>
            <a:spLocks noGrp="1"/>
          </p:cNvSpPr>
          <p:nvPr>
            <p:ph type="pic" sz="quarter" idx="30"/>
          </p:nvPr>
        </p:nvSpPr>
        <p:spPr>
          <a:xfrm>
            <a:off x="60960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31"/>
          <p:cNvSpPr>
            <a:spLocks noGrp="1"/>
          </p:cNvSpPr>
          <p:nvPr>
            <p:ph type="pic" sz="quarter" idx="31"/>
          </p:nvPr>
        </p:nvSpPr>
        <p:spPr>
          <a:xfrm>
            <a:off x="9146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800" y="3848100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044825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6100799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9156775" y="3848100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800" y="5970587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3044825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6100799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9156775" y="5970587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2808973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573100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3138534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279609"/>
            <a:ext cx="9540876" cy="106182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479425" y="1665288"/>
            <a:ext cx="2329549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09367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2659110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9424" y="1665288"/>
            <a:ext cx="2916239" cy="471646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326571"/>
            <a:ext cx="9540876" cy="101486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/>
              <a:t>HEADLINE BOLD ARIAL</a:t>
            </a:r>
            <a:br>
              <a:rPr lang="en-US"/>
            </a:br>
            <a:r>
              <a:rPr lang="en-US"/>
              <a:t>SUBHEAD REG ARIAL</a:t>
            </a:r>
            <a:br>
              <a:rPr lang="en-US"/>
            </a:br>
            <a:r>
              <a:rPr lang="en-US"/>
              <a:t>SUBHEAD REG ARIAL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e-DE" sz="6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48291"/>
            <a:ext cx="11160126" cy="1986575"/>
          </a:xfrm>
        </p:spPr>
        <p:txBody>
          <a:bodyPr vert="horz" anchor="t"/>
          <a:lstStyle>
            <a:lvl1pPr algn="l">
              <a:lnSpc>
                <a:spcPts val="6600"/>
              </a:lnSpc>
              <a:defRPr sz="66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4053845"/>
            <a:ext cx="11160125" cy="232790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rry orange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6738" r="42027" b="30096"/>
          <a:stretch>
            <a:fillRect/>
          </a:stretch>
        </p:blipFill>
        <p:spPr>
          <a:xfrm>
            <a:off x="2981419" y="0"/>
            <a:ext cx="9210581" cy="68580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4940" r="52338" b="31895"/>
          <a:stretch>
            <a:fillRect/>
          </a:stretch>
        </p:blipFill>
        <p:spPr>
          <a:xfrm>
            <a:off x="4619625" y="0"/>
            <a:ext cx="7572375" cy="6858000"/>
          </a:xfrm>
          <a:prstGeom prst="rect">
            <a:avLst/>
          </a:prstGeom>
          <a:noFill/>
        </p:spPr>
      </p:pic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bIns="0" anchor="b"/>
          <a:lstStyle>
            <a:lvl1pPr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right light on an orange background&#10;&#10;Description automatically generated"/>
          <p:cNvPicPr>
            <a:picLocks noChangeAspect="1"/>
          </p:cNvPicPr>
          <p:nvPr userDrawn="1"/>
        </p:nvPicPr>
        <p:blipFill rotWithShape="1">
          <a:blip r:embed="rId5"/>
          <a:srcRect l="40581" t="4739" r="37542" b="56369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FF660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2" name="Picture 1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0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hee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461676"/>
            <a:ext cx="11126315" cy="641201"/>
          </a:xfrm>
        </p:spPr>
        <p:txBody>
          <a:bodyPr vert="horz" wrap="square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331200"/>
            <a:ext cx="7561262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283875"/>
            <a:ext cx="111263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308713"/>
            <a:ext cx="9144000" cy="677491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vmlDrawing" Target="../drawings/vmlDrawing37.vml"/><Relationship Id="rId42" Type="http://schemas.openxmlformats.org/officeDocument/2006/relationships/image" Target="../media/image2.jpeg"/><Relationship Id="rId41" Type="http://schemas.openxmlformats.org/officeDocument/2006/relationships/tags" Target="../tags/tag61.xml"/><Relationship Id="rId40" Type="http://schemas.openxmlformats.org/officeDocument/2006/relationships/image" Target="../media/image11.emf"/><Relationship Id="rId4" Type="http://schemas.openxmlformats.org/officeDocument/2006/relationships/slideLayout" Target="../slideLayouts/slideLayout4.xml"/><Relationship Id="rId39" Type="http://schemas.openxmlformats.org/officeDocument/2006/relationships/oleObject" Target="../embeddings/oleObject37.bin"/><Relationship Id="rId38" Type="http://schemas.openxmlformats.org/officeDocument/2006/relationships/tags" Target="../tags/tag6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9" imgW="10160" imgH="10160" progId="TCLayout.ActiveDocument.1">
                  <p:embed/>
                </p:oleObj>
              </mc:Choice>
              <mc:Fallback>
                <p:oleObj name="think-cell Slide" r:id="rId39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328189"/>
            <a:ext cx="9144000" cy="6798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8" y="1287741"/>
            <a:ext cx="11126316" cy="4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6" name="Picture 5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42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2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3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10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38.bin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microsoft.com/office/2007/relationships/hdphoto" Target="../media/image25.wdp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microsoft.com/office/2007/relationships/hdphoto" Target="../media/image15.wdp"/><Relationship Id="rId5" Type="http://schemas.openxmlformats.org/officeDocument/2006/relationships/image" Target="../media/image14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2" imgW="11430" imgH="11430" progId="TCLayout.ActiveDocument.1">
                  <p:embed/>
                </p:oleObj>
              </mc:Choice>
              <mc:Fallback>
                <p:oleObj name="think-cell Slide" r:id="rId2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</a:t>
            </a:r>
            <a:r>
              <a:rPr lang="ru-RU" dirty="0"/>
              <a:t> </a:t>
            </a:r>
            <a:r>
              <a:rPr lang="en-US" dirty="0"/>
              <a:t>CLASS PANEL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Хит ассортимента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-94195" y="4287644"/>
            <a:ext cx="9115532" cy="81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2400" b="1" dirty="0"/>
              <a:t>      ПОВЫШЕНА СВЕТООТДАЧА!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 CLASS PANEL</a:t>
            </a:r>
            <a:br>
              <a:rPr lang="en-US" dirty="0"/>
            </a:br>
            <a:r>
              <a:rPr lang="ru-RU" dirty="0"/>
              <a:t>ПРЕИМУЩЕСТВА</a:t>
            </a:r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5937" y="5162842"/>
          <a:ext cx="11247357" cy="1444264"/>
        </p:xfrm>
        <a:graphic>
          <a:graphicData uri="http://schemas.openxmlformats.org/drawingml/2006/table">
            <a:tbl>
              <a:tblPr/>
              <a:tblGrid>
                <a:gridCol w="1808359"/>
                <a:gridCol w="3089973"/>
                <a:gridCol w="1203767"/>
                <a:gridCol w="1296365"/>
                <a:gridCol w="2106592"/>
                <a:gridCol w="1742301"/>
              </a:tblGrid>
              <a:tr h="569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EAN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Наименование продукта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Мощность [В]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Световой поток [Лм]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Цветовая температура [К]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Д х Ш х В, мм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291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4099854246555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ECO CLASS PANEL 600 36W 830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C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595 х 595 х 32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4099854246579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ECO CLASS PANEL 600 36W 840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4099854246531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ECO CLASS PANEL 600 36W 865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ED4"/>
                    </a:solidFill>
                  </a:tcPr>
                </a:tc>
                <a:tc vMerge="1"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1743263" y="3933661"/>
            <a:ext cx="1159727" cy="11249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</a:t>
            </a:r>
            <a:r>
              <a:rPr lang="en-US" sz="2800" b="1" dirty="0">
                <a:solidFill>
                  <a:schemeClr val="bg1"/>
                </a:solidFill>
              </a:rPr>
              <a:t>RI80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2321" y="3919461"/>
            <a:ext cx="2240654" cy="1124988"/>
            <a:chOff x="10483304" y="2147221"/>
            <a:chExt cx="2240654" cy="1124988"/>
          </a:xfrm>
        </p:grpSpPr>
        <p:sp>
          <p:nvSpPr>
            <p:cNvPr id="18" name="Oval 17"/>
            <p:cNvSpPr/>
            <p:nvPr/>
          </p:nvSpPr>
          <p:spPr>
            <a:xfrm>
              <a:off x="10483304" y="2147221"/>
              <a:ext cx="1159727" cy="11249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94519" y="2255139"/>
              <a:ext cx="5505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5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98961" y="2537911"/>
              <a:ext cx="1824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лет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77403" y="2723915"/>
              <a:ext cx="1824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гарантии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14205" y="3921575"/>
            <a:ext cx="1159727" cy="1124988"/>
            <a:chOff x="8839764" y="3480402"/>
            <a:chExt cx="1159727" cy="1124988"/>
          </a:xfrm>
        </p:grpSpPr>
        <p:sp>
          <p:nvSpPr>
            <p:cNvPr id="17" name="Oval 16"/>
            <p:cNvSpPr/>
            <p:nvPr/>
          </p:nvSpPr>
          <p:spPr>
            <a:xfrm>
              <a:off x="8839764" y="3480402"/>
              <a:ext cx="1159727" cy="11249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01956" y="3642715"/>
              <a:ext cx="10822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100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73965" y="4145930"/>
              <a:ext cx="75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лм/Вт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Inhaltsplatzhalter 2"/>
          <p:cNvSpPr txBox="1"/>
          <p:nvPr/>
        </p:nvSpPr>
        <p:spPr bwMode="gray">
          <a:xfrm>
            <a:off x="5131455" y="307730"/>
            <a:ext cx="6477009" cy="35108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655" indent="-27495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355" indent="-2667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055" indent="-2667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755" indent="-2667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Технология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бэклит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Опаловый рассеиватель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Повышенная светоотдача 100 лм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/>
              </a:rPr>
              <a:t>/</a:t>
            </a: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Вт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Прямая замена 4х18 Вт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Прекрасный внешний вид и равномерно </a:t>
            </a:r>
            <a:r>
              <a:rPr lang="ru-RU" kern="0" dirty="0">
                <a:solidFill>
                  <a:srgbClr val="000000"/>
                </a:solidFill>
                <a:latin typeface="Arial" panose="020B0604020202020204"/>
              </a:rPr>
              <a:t>засвеченный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опаловый рассеиватель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IP40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защита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от проникновения пыли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лет гарантии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С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/>
              </a:rPr>
              <a:t>RI&gt;80</a:t>
            </a:r>
            <a:endParaRPr lang="ru-RU" b="1" kern="0" dirty="0">
              <a:solidFill>
                <a:srgbClr val="000000"/>
              </a:solidFill>
              <a:latin typeface="Arial" panose="020B0604020202020204"/>
            </a:endParaRP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Б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иновка с шагом SDCM &lt; 6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b="1" kern="0" dirty="0">
                <a:solidFill>
                  <a:srgbClr val="000000"/>
                </a:solidFill>
                <a:latin typeface="Arial" panose="020B0604020202020204"/>
              </a:rPr>
              <a:t>КП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/>
              </a:rPr>
              <a:t>&lt; 5%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5" name="Grafik 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2381" l="5510" r="95317">
                        <a14:foregroundMark x1="5510" y1="65238" x2="14050" y2="65238"/>
                        <a14:foregroundMark x1="57300" y1="93333" x2="57576" y2="71905"/>
                        <a14:foregroundMark x1="87542" y1="35058" x2="80165" y2="34762"/>
                        <a14:foregroundMark x1="92011" y1="35238" x2="90580" y2="35181"/>
                        <a14:foregroundMark x1="94215" y1="31429" x2="93797" y2="31429"/>
                        <a14:foregroundMark x1="94766" y1="32381" x2="89256" y2="31429"/>
                        <a14:backgroundMark x1="94531" y1="31702" x2="95317" y2="32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6104" y="1959332"/>
            <a:ext cx="3285351" cy="1900616"/>
          </a:xfrm>
          <a:prstGeom prst="rect">
            <a:avLst/>
          </a:prstGeom>
        </p:spPr>
      </p:pic>
      <p:pic>
        <p:nvPicPr>
          <p:cNvPr id="3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49" b="96672" l="3855" r="97846">
                        <a14:foregroundMark x1="50000" y1="5900" x2="54308" y2="8775"/>
                        <a14:foregroundMark x1="93764" y1="45991" x2="89229" y2="43419"/>
                        <a14:foregroundMark x1="45238" y1="96672" x2="45238" y2="87443"/>
                        <a14:foregroundMark x1="97846" y1="46293" x2="95692" y2="45386"/>
                        <a14:foregroundMark x1="3855" y1="39637" x2="11338" y2="52042"/>
                        <a14:foregroundMark x1="10431" y1="80333" x2="11111" y2="81543"/>
                        <a14:foregroundMark x1="12018" y1="78366" x2="10884" y2="806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988" y="985345"/>
            <a:ext cx="3223791" cy="241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936" y="3698837"/>
            <a:ext cx="6520527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Внешний драйвер с защитой от: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Рисунок 17"/>
          <p:cNvPicPr>
            <a:picLocks noChangeAspect="1"/>
          </p:cNvPicPr>
          <p:nvPr/>
        </p:nvPicPr>
        <p:blipFill rotWithShape="1">
          <a:blip r:embed="rId5"/>
          <a:srcRect l="30604" r="277" b="33172"/>
          <a:stretch>
            <a:fillRect/>
          </a:stretch>
        </p:blipFill>
        <p:spPr>
          <a:xfrm>
            <a:off x="5217376" y="4309129"/>
            <a:ext cx="679152" cy="679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7592" y="4388851"/>
            <a:ext cx="1551918" cy="604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РАЗРЫВА ЦЕПИ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035" y="4319129"/>
            <a:ext cx="743596" cy="679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59743" y="4384672"/>
            <a:ext cx="1551918" cy="604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КОРОТКОГО ЗАМЫКАНИЯ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7795" y="4309129"/>
            <a:ext cx="790286" cy="6791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34327" y="4483691"/>
            <a:ext cx="1551918" cy="350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ПЕРЕГРЕВА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 CLASS PANEL</a:t>
            </a:r>
            <a:br>
              <a:rPr lang="en-US" dirty="0"/>
            </a:br>
            <a:r>
              <a:rPr lang="ru-RU" dirty="0"/>
              <a:t>Разница технологий</a:t>
            </a:r>
            <a:endParaRPr lang="ru-RU" dirty="0"/>
          </a:p>
        </p:txBody>
      </p:sp>
      <p:pic>
        <p:nvPicPr>
          <p:cNvPr id="5" name="Grafik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930" y="2217919"/>
            <a:ext cx="2284611" cy="2046630"/>
          </a:xfrm>
          <a:prstGeom prst="rect">
            <a:avLst/>
          </a:prstGeom>
        </p:spPr>
      </p:pic>
      <p:sp>
        <p:nvSpPr>
          <p:cNvPr id="6" name="Textfeld 14"/>
          <p:cNvSpPr txBox="1"/>
          <p:nvPr/>
        </p:nvSpPr>
        <p:spPr>
          <a:xfrm>
            <a:off x="515938" y="1164487"/>
            <a:ext cx="299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Конструктив ТОРЦЕВОЙ</a:t>
            </a:r>
            <a:endParaRPr lang="de-DE" b="1" dirty="0"/>
          </a:p>
        </p:txBody>
      </p:sp>
      <p:sp>
        <p:nvSpPr>
          <p:cNvPr id="7" name="Textfeld 15"/>
          <p:cNvSpPr txBox="1"/>
          <p:nvPr/>
        </p:nvSpPr>
        <p:spPr>
          <a:xfrm>
            <a:off x="515938" y="1887357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Рамка</a:t>
            </a:r>
            <a:endParaRPr lang="de-DE" sz="1200" dirty="0"/>
          </a:p>
        </p:txBody>
      </p:sp>
      <p:sp>
        <p:nvSpPr>
          <p:cNvPr id="8" name="Textfeld 36"/>
          <p:cNvSpPr txBox="1"/>
          <p:nvPr/>
        </p:nvSpPr>
        <p:spPr>
          <a:xfrm>
            <a:off x="964419" y="1729126"/>
            <a:ext cx="379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Светодиоды</a:t>
            </a:r>
            <a:r>
              <a:rPr lang="de-DE" sz="1200" dirty="0">
                <a:solidFill>
                  <a:schemeClr val="accent1"/>
                </a:solidFill>
              </a:rPr>
              <a:t>(~100 </a:t>
            </a:r>
            <a:r>
              <a:rPr lang="ru-RU" sz="1200" dirty="0">
                <a:solidFill>
                  <a:schemeClr val="accent1"/>
                </a:solidFill>
              </a:rPr>
              <a:t>шт</a:t>
            </a:r>
            <a:r>
              <a:rPr lang="de-DE" sz="1200" dirty="0">
                <a:solidFill>
                  <a:schemeClr val="accent1"/>
                </a:solidFill>
              </a:rPr>
              <a:t>)</a:t>
            </a:r>
            <a:r>
              <a:rPr lang="ru-RU" sz="1200" dirty="0">
                <a:solidFill>
                  <a:schemeClr val="accent1"/>
                </a:solidFill>
              </a:rPr>
              <a:t> расположены с </a:t>
            </a:r>
            <a:r>
              <a:rPr lang="de-DE" sz="1200" dirty="0">
                <a:solidFill>
                  <a:schemeClr val="accent1"/>
                </a:solidFill>
              </a:rPr>
              <a:t>2</a:t>
            </a:r>
            <a:r>
              <a:rPr lang="ru-RU" sz="1200" dirty="0">
                <a:solidFill>
                  <a:schemeClr val="accent1"/>
                </a:solidFill>
              </a:rPr>
              <a:t>х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ru-RU" sz="1200" dirty="0">
                <a:solidFill>
                  <a:schemeClr val="accent1"/>
                </a:solidFill>
              </a:rPr>
              <a:t>сторон 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9" name="Textfeld 37"/>
          <p:cNvSpPr txBox="1"/>
          <p:nvPr/>
        </p:nvSpPr>
        <p:spPr>
          <a:xfrm>
            <a:off x="1595459" y="1985494"/>
            <a:ext cx="142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Light Guide (LGP)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10" name="Textfeld 38"/>
          <p:cNvSpPr txBox="1"/>
          <p:nvPr/>
        </p:nvSpPr>
        <p:spPr>
          <a:xfrm>
            <a:off x="3089300" y="2079419"/>
            <a:ext cx="1172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Рассеиватель</a:t>
            </a:r>
            <a:endParaRPr lang="de-DE" sz="1200" dirty="0"/>
          </a:p>
        </p:txBody>
      </p:sp>
      <p:sp>
        <p:nvSpPr>
          <p:cNvPr id="11" name="Textfeld 39"/>
          <p:cNvSpPr txBox="1"/>
          <p:nvPr/>
        </p:nvSpPr>
        <p:spPr>
          <a:xfrm>
            <a:off x="3244545" y="3377258"/>
            <a:ext cx="179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Металлизированная пленка-рефлектор</a:t>
            </a:r>
            <a:endParaRPr lang="de-DE" sz="1200" dirty="0"/>
          </a:p>
        </p:txBody>
      </p:sp>
      <p:sp>
        <p:nvSpPr>
          <p:cNvPr id="12" name="Textfeld 40"/>
          <p:cNvSpPr txBox="1"/>
          <p:nvPr/>
        </p:nvSpPr>
        <p:spPr>
          <a:xfrm>
            <a:off x="3244545" y="3838923"/>
            <a:ext cx="1320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Тыльная стенка</a:t>
            </a:r>
            <a:endParaRPr lang="de-DE" sz="1200" dirty="0"/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1458410" y="2025856"/>
            <a:ext cx="0" cy="4395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feld 41"/>
          <p:cNvSpPr txBox="1"/>
          <p:nvPr/>
        </p:nvSpPr>
        <p:spPr>
          <a:xfrm>
            <a:off x="6754933" y="1130341"/>
            <a:ext cx="262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Конструктив БЭКЛИТ</a:t>
            </a:r>
            <a:endParaRPr lang="de-DE" b="1" dirty="0"/>
          </a:p>
        </p:txBody>
      </p:sp>
      <p:pic>
        <p:nvPicPr>
          <p:cNvPr id="17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34" y="2337895"/>
            <a:ext cx="2067605" cy="1839090"/>
          </a:xfrm>
          <a:prstGeom prst="rect">
            <a:avLst/>
          </a:prstGeom>
        </p:spPr>
      </p:pic>
      <p:pic>
        <p:nvPicPr>
          <p:cNvPr id="18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59714" y="2360616"/>
            <a:ext cx="452687" cy="407247"/>
          </a:xfrm>
          <a:prstGeom prst="rect">
            <a:avLst/>
          </a:prstGeom>
        </p:spPr>
      </p:pic>
      <p:cxnSp>
        <p:nvCxnSpPr>
          <p:cNvPr id="19" name="Gerader Verbinder 6"/>
          <p:cNvCxnSpPr/>
          <p:nvPr/>
        </p:nvCxnSpPr>
        <p:spPr>
          <a:xfrm flipH="1">
            <a:off x="9851343" y="2323967"/>
            <a:ext cx="197392" cy="144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8"/>
          <p:cNvCxnSpPr/>
          <p:nvPr/>
        </p:nvCxnSpPr>
        <p:spPr>
          <a:xfrm>
            <a:off x="7605647" y="3614994"/>
            <a:ext cx="304800" cy="209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19"/>
          <p:cNvCxnSpPr/>
          <p:nvPr/>
        </p:nvCxnSpPr>
        <p:spPr>
          <a:xfrm>
            <a:off x="7631158" y="2203352"/>
            <a:ext cx="304800" cy="209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0"/>
          <p:cNvCxnSpPr/>
          <p:nvPr/>
        </p:nvCxnSpPr>
        <p:spPr>
          <a:xfrm>
            <a:off x="8439692" y="2219398"/>
            <a:ext cx="304800" cy="209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1"/>
          <p:cNvSpPr txBox="1"/>
          <p:nvPr/>
        </p:nvSpPr>
        <p:spPr>
          <a:xfrm>
            <a:off x="9977866" y="1716844"/>
            <a:ext cx="178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Рассеиватель</a:t>
            </a:r>
            <a:endParaRPr lang="de-DE" sz="1200" dirty="0"/>
          </a:p>
          <a:p>
            <a:r>
              <a:rPr lang="de-DE" sz="1200" dirty="0">
                <a:solidFill>
                  <a:schemeClr val="accent1"/>
                </a:solidFill>
              </a:rPr>
              <a:t>(</a:t>
            </a:r>
            <a:r>
              <a:rPr lang="ru-RU" sz="1200" dirty="0">
                <a:solidFill>
                  <a:schemeClr val="accent1"/>
                </a:solidFill>
              </a:rPr>
              <a:t>нет светопроводящей панели</a:t>
            </a:r>
            <a:r>
              <a:rPr lang="de-DE" sz="1200" dirty="0">
                <a:solidFill>
                  <a:schemeClr val="accent1"/>
                </a:solidFill>
              </a:rPr>
              <a:t>/</a:t>
            </a:r>
            <a:r>
              <a:rPr lang="ru-RU" sz="1200" dirty="0">
                <a:solidFill>
                  <a:schemeClr val="accent1"/>
                </a:solidFill>
              </a:rPr>
              <a:t>отражателя</a:t>
            </a:r>
            <a:r>
              <a:rPr lang="de-DE" sz="1200" dirty="0">
                <a:solidFill>
                  <a:schemeClr val="accent1"/>
                </a:solidFill>
              </a:rPr>
              <a:t>)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24" name="Textfeld 22"/>
          <p:cNvSpPr txBox="1"/>
          <p:nvPr/>
        </p:nvSpPr>
        <p:spPr>
          <a:xfrm>
            <a:off x="7758047" y="1822673"/>
            <a:ext cx="194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Металлическая тыльная</a:t>
            </a:r>
            <a:endParaRPr lang="ru-RU" sz="1200" dirty="0"/>
          </a:p>
          <a:p>
            <a:r>
              <a:rPr lang="ru-RU" sz="1200" dirty="0"/>
              <a:t>стенка </a:t>
            </a:r>
            <a:endParaRPr lang="de-DE" sz="1200" dirty="0"/>
          </a:p>
        </p:txBody>
      </p:sp>
      <p:sp>
        <p:nvSpPr>
          <p:cNvPr id="25" name="Textfeld 23"/>
          <p:cNvSpPr txBox="1"/>
          <p:nvPr/>
        </p:nvSpPr>
        <p:spPr>
          <a:xfrm>
            <a:off x="6746290" y="1837841"/>
            <a:ext cx="95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Светодиод с линзой</a:t>
            </a:r>
            <a:endParaRPr lang="de-DE" sz="1200" dirty="0">
              <a:solidFill>
                <a:schemeClr val="accent1"/>
              </a:solidFill>
            </a:endParaRPr>
          </a:p>
          <a:p>
            <a:r>
              <a:rPr lang="de-DE" sz="1200" dirty="0">
                <a:solidFill>
                  <a:schemeClr val="accent1"/>
                </a:solidFill>
              </a:rPr>
              <a:t>(42 </a:t>
            </a:r>
            <a:r>
              <a:rPr lang="ru-RU" sz="1200" dirty="0">
                <a:solidFill>
                  <a:schemeClr val="accent1"/>
                </a:solidFill>
              </a:rPr>
              <a:t>шт</a:t>
            </a:r>
            <a:r>
              <a:rPr lang="de-DE" sz="1200" dirty="0">
                <a:solidFill>
                  <a:schemeClr val="accent1"/>
                </a:solidFill>
              </a:rPr>
              <a:t>)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26" name="Textfeld 24"/>
          <p:cNvSpPr txBox="1"/>
          <p:nvPr/>
        </p:nvSpPr>
        <p:spPr>
          <a:xfrm>
            <a:off x="7008022" y="3372536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Рамка</a:t>
            </a:r>
            <a:endParaRPr lang="de-DE" sz="1200" dirty="0"/>
          </a:p>
        </p:txBody>
      </p:sp>
      <p:pic>
        <p:nvPicPr>
          <p:cNvPr id="27" name="Grafik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9871" l="455" r="90000">
                        <a14:foregroundMark x1="10909" y1="60345" x2="5000" y2="60345"/>
                        <a14:foregroundMark x1="76364" y1="31897" x2="5682" y2="34914"/>
                        <a14:foregroundMark x1="5682" y1="34914" x2="4545" y2="35345"/>
                        <a14:foregroundMark x1="67045" y1="37931" x2="5000" y2="40948"/>
                        <a14:foregroundMark x1="17273" y1="65733" x2="5682" y2="65733"/>
                        <a14:foregroundMark x1="38636" y1="35991" x2="1591" y2="39871"/>
                        <a14:foregroundMark x1="1591" y1="39871" x2="455" y2="40517"/>
                      </a14:backgroundRemoval>
                    </a14:imgEffect>
                  </a14:imgLayer>
                </a14:imgProps>
              </a:ext>
            </a:extLst>
          </a:blip>
          <a:srcRect t="43330"/>
          <a:stretch>
            <a:fillRect/>
          </a:stretch>
        </p:blipFill>
        <p:spPr>
          <a:xfrm>
            <a:off x="7910447" y="5195142"/>
            <a:ext cx="1998463" cy="1295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44508" y="4768127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 мм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816833" y="4657623"/>
            <a:ext cx="145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35 мм</a:t>
            </a:r>
            <a:endParaRPr lang="ru-RU" dirty="0"/>
          </a:p>
        </p:txBody>
      </p:sp>
      <p:pic>
        <p:nvPicPr>
          <p:cNvPr id="30" name="Grafik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9871" l="455" r="90000">
                        <a14:foregroundMark x1="10909" y1="60345" x2="5000" y2="60345"/>
                        <a14:foregroundMark x1="76364" y1="31897" x2="5682" y2="34914"/>
                        <a14:foregroundMark x1="5682" y1="34914" x2="4545" y2="35345"/>
                        <a14:foregroundMark x1="67045" y1="37931" x2="5000" y2="40948"/>
                        <a14:foregroundMark x1="17273" y1="65733" x2="5682" y2="65733"/>
                        <a14:foregroundMark x1="38636" y1="35991" x2="1591" y2="39871"/>
                        <a14:foregroundMark x1="1591" y1="39871" x2="455" y2="40517"/>
                      </a14:backgroundRemoval>
                    </a14:imgEffect>
                  </a14:imgLayer>
                </a14:imgProps>
              </a:ext>
            </a:extLst>
          </a:blip>
          <a:srcRect t="16155" b="54273"/>
          <a:stretch>
            <a:fillRect/>
          </a:stretch>
        </p:blipFill>
        <p:spPr>
          <a:xfrm>
            <a:off x="1090837" y="5193753"/>
            <a:ext cx="1998463" cy="6760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75388" y="350121"/>
            <a:ext cx="4251363" cy="677491"/>
          </a:xfrm>
        </p:spPr>
        <p:txBody>
          <a:bodyPr/>
          <a:lstStyle/>
          <a:p>
            <a:r>
              <a:rPr lang="ru-RU" dirty="0"/>
              <a:t>Аргументы в пользу </a:t>
            </a:r>
            <a:br>
              <a:rPr lang="ru-RU" dirty="0"/>
            </a:br>
            <a:r>
              <a:rPr lang="ru-RU" dirty="0"/>
              <a:t>бэклит технологии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5388" y="1313953"/>
            <a:ext cx="5400673" cy="5425765"/>
          </a:xfrm>
        </p:spPr>
        <p:txBody>
          <a:bodyPr/>
          <a:lstStyle/>
          <a:p>
            <a:pPr marL="360045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Более равномерка засветка, 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чем у панелей с торцевой. Благодаря прямому светораспределению,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отсутствие паразитной засветки между корпусом и рамой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60045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Более эффективное использование материалов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– пластика (круговая экономия) и дорогостоящих комплектующих (например, меньшее количество СИД</a:t>
            </a:r>
            <a:r>
              <a:rPr lang="en-US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60045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Более высокая светоотдача </a:t>
            </a:r>
            <a:r>
              <a:rPr lang="ru-RU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– </a:t>
            </a:r>
            <a:r>
              <a:rPr lang="en-US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LGP </a:t>
            </a:r>
            <a:r>
              <a:rPr lang="ru-RU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не нужна, не присутствует в конструкции, меньше потери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60045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Меньше слоев – эффективнее теплоотвод, </a:t>
            </a:r>
            <a:r>
              <a:rPr lang="ru-RU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ниже количество преждевременного выхода из строя СИД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60045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Современное решение благодаря более высокой светоотдаче 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лм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Вт</a:t>
            </a:r>
            <a:r>
              <a:rPr lang="ru-RU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, основа для будущих решений с заменяемыми источниками света. Простой доступ к источнику света</a:t>
            </a:r>
            <a:endParaRPr lang="en-US" b="1" kern="0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2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749" b="96672" l="3855" r="97846">
                        <a14:foregroundMark x1="50000" y1="5900" x2="54308" y2="8775"/>
                        <a14:foregroundMark x1="93764" y1="45991" x2="89229" y2="43419"/>
                        <a14:foregroundMark x1="45238" y1="96672" x2="45238" y2="87443"/>
                        <a14:foregroundMark x1="97846" y1="46293" x2="95692" y2="45386"/>
                        <a14:foregroundMark x1="3855" y1="39637" x2="11338" y2="52042"/>
                        <a14:foregroundMark x1="10431" y1="80333" x2="11111" y2="81543"/>
                        <a14:foregroundMark x1="12018" y1="78366" x2="10884" y2="806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95" y="268763"/>
            <a:ext cx="3836327" cy="2875071"/>
          </a:xfrm>
          <a:prstGeom prst="rect">
            <a:avLst/>
          </a:prstGeom>
        </p:spPr>
      </p:pic>
      <p:pic>
        <p:nvPicPr>
          <p:cNvPr id="6" name="Grafik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5" b="89865" l="755" r="89434">
                        <a14:foregroundMark x1="4906" y1="11486" x2="49057" y2="14189"/>
                        <a14:foregroundMark x1="49057" y1="14189" x2="89811" y2="14189"/>
                        <a14:foregroundMark x1="89811" y1="14189" x2="66789" y2="50561"/>
                        <a14:foregroundMark x1="9434" y1="22973" x2="936" y2="85163"/>
                        <a14:foregroundMark x1="45660" y1="5405" x2="5283" y2="8784"/>
                        <a14:backgroundMark x1="83396" y1="64865" x2="26415" y2="86486"/>
                        <a14:backgroundMark x1="89057" y1="69595" x2="86038" y2="75676"/>
                        <a14:backgroundMark x1="85660" y1="60135" x2="10566" y2="85135"/>
                        <a14:backgroundMark x1="10566" y1="85135" x2="29434" y2="85811"/>
                        <a14:backgroundMark x1="1887" y1="87838" x2="377" y2="87838"/>
                        <a14:backgroundMark x1="60377" y1="65541" x2="55849" y2="716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55290">
            <a:off x="-550254" y="5060884"/>
            <a:ext cx="5242541" cy="2927910"/>
          </a:xfrm>
          <a:prstGeom prst="rect">
            <a:avLst/>
          </a:prstGeom>
        </p:spPr>
      </p:pic>
      <p:pic>
        <p:nvPicPr>
          <p:cNvPr id="8" name="Grafik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381" l="5510" r="95317">
                        <a14:foregroundMark x1="5510" y1="65238" x2="14050" y2="65238"/>
                        <a14:foregroundMark x1="57300" y1="93333" x2="57576" y2="71905"/>
                        <a14:foregroundMark x1="87542" y1="35058" x2="80165" y2="34762"/>
                        <a14:foregroundMark x1="92011" y1="35238" x2="90580" y2="35181"/>
                        <a14:foregroundMark x1="94215" y1="31429" x2="93797" y2="31429"/>
                        <a14:foregroundMark x1="94766" y1="32381" x2="89256" y2="31429"/>
                        <a14:backgroundMark x1="94531" y1="31702" x2="95317" y2="32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7949" y="2393774"/>
            <a:ext cx="4767274" cy="27579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ямоугольник, черный, багет, рамк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17223" r="29167" b="23703"/>
          <a:stretch>
            <a:fillRect/>
          </a:stretch>
        </p:blipFill>
        <p:spPr>
          <a:xfrm>
            <a:off x="429568" y="1240732"/>
            <a:ext cx="1761637" cy="1726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477" y="764190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Крепежные отверстия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60095" y="1103595"/>
            <a:ext cx="433392" cy="62357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89647" y="1081508"/>
            <a:ext cx="403840" cy="141182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90791" y="1067859"/>
            <a:ext cx="2320628" cy="2077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18464" y="1103595"/>
            <a:ext cx="994222" cy="6164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993487" y="1103595"/>
            <a:ext cx="1036725" cy="13254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32"/>
          <p:cNvSpPr/>
          <p:nvPr/>
        </p:nvSpPr>
        <p:spPr>
          <a:xfrm>
            <a:off x="3986538" y="4663465"/>
            <a:ext cx="7726633" cy="1152525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1. Собрать рамку и закрепить на поверхности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2. Снять торцевую часть рамки, подключить и установить светильник в рамку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3. Установить торцевую часть рамки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5" name="Рисунок 34" descr="Изображение выглядит как Прямоугольник, багет, рамка, черно-белый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19513" r="16759" b="24097"/>
          <a:stretch>
            <a:fillRect/>
          </a:stretch>
        </p:blipFill>
        <p:spPr>
          <a:xfrm>
            <a:off x="3213583" y="981116"/>
            <a:ext cx="1711574" cy="172645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лампа, Флюоресцентная лампа, свет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8197" r="3337" b="10173"/>
          <a:stretch>
            <a:fillRect/>
          </a:stretch>
        </p:blipFill>
        <p:spPr>
          <a:xfrm>
            <a:off x="3257051" y="2942442"/>
            <a:ext cx="1653956" cy="1653956"/>
          </a:xfrm>
          <a:custGeom>
            <a:avLst/>
            <a:gdLst>
              <a:gd name="connsiteX0" fmla="*/ 938648 w 1877296"/>
              <a:gd name="connsiteY0" fmla="*/ 0 h 1877296"/>
              <a:gd name="connsiteX1" fmla="*/ 1877296 w 1877296"/>
              <a:gd name="connsiteY1" fmla="*/ 938648 h 1877296"/>
              <a:gd name="connsiteX2" fmla="*/ 938648 w 1877296"/>
              <a:gd name="connsiteY2" fmla="*/ 1877296 h 1877296"/>
              <a:gd name="connsiteX3" fmla="*/ 0 w 1877296"/>
              <a:gd name="connsiteY3" fmla="*/ 938648 h 1877296"/>
              <a:gd name="connsiteX4" fmla="*/ 938648 w 1877296"/>
              <a:gd name="connsiteY4" fmla="*/ 0 h 187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296" h="1877296">
                <a:moveTo>
                  <a:pt x="938648" y="0"/>
                </a:moveTo>
                <a:cubicBezTo>
                  <a:pt x="1457049" y="0"/>
                  <a:pt x="1877296" y="420247"/>
                  <a:pt x="1877296" y="938648"/>
                </a:cubicBezTo>
                <a:cubicBezTo>
                  <a:pt x="1877296" y="1457049"/>
                  <a:pt x="1457049" y="1877296"/>
                  <a:pt x="938648" y="1877296"/>
                </a:cubicBezTo>
                <a:cubicBezTo>
                  <a:pt x="420247" y="1877296"/>
                  <a:pt x="0" y="1457049"/>
                  <a:pt x="0" y="938648"/>
                </a:cubicBezTo>
                <a:cubicBezTo>
                  <a:pt x="0" y="420247"/>
                  <a:pt x="420247" y="0"/>
                  <a:pt x="938648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3374576" y="2707553"/>
            <a:ext cx="281294" cy="31024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Изображение выглядит как лампа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0" b="18248"/>
          <a:stretch>
            <a:fillRect/>
          </a:stretch>
        </p:blipFill>
        <p:spPr>
          <a:xfrm>
            <a:off x="6360309" y="2889364"/>
            <a:ext cx="1570130" cy="1588594"/>
          </a:xfrm>
          <a:custGeom>
            <a:avLst/>
            <a:gdLst>
              <a:gd name="connsiteX0" fmla="*/ 1373484 w 2746968"/>
              <a:gd name="connsiteY0" fmla="*/ 0 h 2779270"/>
              <a:gd name="connsiteX1" fmla="*/ 2746968 w 2746968"/>
              <a:gd name="connsiteY1" fmla="*/ 1414366 h 2779270"/>
              <a:gd name="connsiteX2" fmla="*/ 2685219 w 2746968"/>
              <a:gd name="connsiteY2" fmla="*/ 1834956 h 2779270"/>
              <a:gd name="connsiteX3" fmla="*/ 2643730 w 2746968"/>
              <a:gd name="connsiteY3" fmla="*/ 1951686 h 2779270"/>
              <a:gd name="connsiteX4" fmla="*/ 2595398 w 2746968"/>
              <a:gd name="connsiteY4" fmla="*/ 2052018 h 2779270"/>
              <a:gd name="connsiteX5" fmla="*/ 1373484 w 2746968"/>
              <a:gd name="connsiteY5" fmla="*/ 2779270 h 2779270"/>
              <a:gd name="connsiteX6" fmla="*/ 151571 w 2746968"/>
              <a:gd name="connsiteY6" fmla="*/ 2052018 h 2779270"/>
              <a:gd name="connsiteX7" fmla="*/ 103238 w 2746968"/>
              <a:gd name="connsiteY7" fmla="*/ 1951686 h 2779270"/>
              <a:gd name="connsiteX8" fmla="*/ 61749 w 2746968"/>
              <a:gd name="connsiteY8" fmla="*/ 1834956 h 2779270"/>
              <a:gd name="connsiteX9" fmla="*/ 0 w 2746968"/>
              <a:gd name="connsiteY9" fmla="*/ 1414366 h 2779270"/>
              <a:gd name="connsiteX10" fmla="*/ 1373484 w 2746968"/>
              <a:gd name="connsiteY10" fmla="*/ 0 h 277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6968" h="2779270">
                <a:moveTo>
                  <a:pt x="1373484" y="0"/>
                </a:moveTo>
                <a:cubicBezTo>
                  <a:pt x="2132038" y="0"/>
                  <a:pt x="2746968" y="633233"/>
                  <a:pt x="2746968" y="1414366"/>
                </a:cubicBezTo>
                <a:cubicBezTo>
                  <a:pt x="2746968" y="1560829"/>
                  <a:pt x="2725349" y="1702092"/>
                  <a:pt x="2685219" y="1834956"/>
                </a:cubicBezTo>
                <a:lnTo>
                  <a:pt x="2643730" y="1951686"/>
                </a:lnTo>
                <a:lnTo>
                  <a:pt x="2595398" y="2052018"/>
                </a:lnTo>
                <a:cubicBezTo>
                  <a:pt x="2360078" y="2485202"/>
                  <a:pt x="1901123" y="2779270"/>
                  <a:pt x="1373484" y="2779270"/>
                </a:cubicBezTo>
                <a:cubicBezTo>
                  <a:pt x="845846" y="2779270"/>
                  <a:pt x="386891" y="2485202"/>
                  <a:pt x="151571" y="2052018"/>
                </a:cubicBezTo>
                <a:lnTo>
                  <a:pt x="103238" y="1951686"/>
                </a:lnTo>
                <a:lnTo>
                  <a:pt x="61749" y="1834956"/>
                </a:lnTo>
                <a:cubicBezTo>
                  <a:pt x="21619" y="1702092"/>
                  <a:pt x="0" y="1560829"/>
                  <a:pt x="0" y="1414366"/>
                </a:cubicBezTo>
                <a:cubicBezTo>
                  <a:pt x="0" y="633233"/>
                  <a:pt x="614930" y="0"/>
                  <a:pt x="1373484" y="0"/>
                </a:cubicBezTo>
                <a:close/>
              </a:path>
            </a:pathLst>
          </a:custGeom>
          <a:ln w="9525" cap="rnd">
            <a:solidFill>
              <a:schemeClr val="accent2"/>
            </a:solidFill>
          </a:ln>
          <a:effectLst/>
        </p:spPr>
      </p:pic>
      <p:pic>
        <p:nvPicPr>
          <p:cNvPr id="48" name="Рисунок 47" descr="Изображение выглядит как Прямоугольник, зарисовка, текст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8195" r="7037" b="16077"/>
          <a:stretch>
            <a:fillRect/>
          </a:stretch>
        </p:blipFill>
        <p:spPr>
          <a:xfrm>
            <a:off x="5991004" y="958192"/>
            <a:ext cx="1896454" cy="193117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Прямоугольник, текст, зарисовка, черно-белый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26445" r="15764" b="23444"/>
          <a:stretch>
            <a:fillRect/>
          </a:stretch>
        </p:blipFill>
        <p:spPr>
          <a:xfrm>
            <a:off x="8953305" y="1025501"/>
            <a:ext cx="1908832" cy="1854982"/>
          </a:xfrm>
          <a:prstGeom prst="rect">
            <a:avLst/>
          </a:prstGeom>
        </p:spPr>
      </p:pic>
      <p:sp>
        <p:nvSpPr>
          <p:cNvPr id="53" name="Блок-схема: узел 52"/>
          <p:cNvSpPr/>
          <p:nvPr/>
        </p:nvSpPr>
        <p:spPr>
          <a:xfrm>
            <a:off x="5847856" y="2328754"/>
            <a:ext cx="575799" cy="575799"/>
          </a:xfrm>
          <a:prstGeom prst="flowChartConnector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Прямая соединительная линия 53"/>
          <p:cNvCxnSpPr>
            <a:stCxn id="53" idx="4"/>
          </p:cNvCxnSpPr>
          <p:nvPr/>
        </p:nvCxnSpPr>
        <p:spPr>
          <a:xfrm>
            <a:off x="6135756" y="2904553"/>
            <a:ext cx="287899" cy="36931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392435" y="1952992"/>
            <a:ext cx="835396" cy="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133029" y="1944247"/>
            <a:ext cx="835396" cy="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Блок-схема: узел 58"/>
          <p:cNvSpPr/>
          <p:nvPr/>
        </p:nvSpPr>
        <p:spPr>
          <a:xfrm>
            <a:off x="2605465" y="1207357"/>
            <a:ext cx="472440" cy="45720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Блок-схема: узел 59"/>
          <p:cNvSpPr/>
          <p:nvPr/>
        </p:nvSpPr>
        <p:spPr>
          <a:xfrm>
            <a:off x="5244657" y="1207357"/>
            <a:ext cx="472440" cy="45720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8022279" y="1944246"/>
            <a:ext cx="835396" cy="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узел 61"/>
          <p:cNvSpPr/>
          <p:nvPr/>
        </p:nvSpPr>
        <p:spPr>
          <a:xfrm>
            <a:off x="8267257" y="1207356"/>
            <a:ext cx="472440" cy="45720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Рисунок 66" descr="Изображение выглядит как дизайн, коробк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33394" r="19729" b="20053"/>
          <a:stretch>
            <a:fillRect/>
          </a:stretch>
        </p:blipFill>
        <p:spPr>
          <a:xfrm>
            <a:off x="1305707" y="3010685"/>
            <a:ext cx="1653956" cy="1653956"/>
          </a:xfrm>
          <a:custGeom>
            <a:avLst/>
            <a:gdLst>
              <a:gd name="connsiteX0" fmla="*/ 958253 w 1916506"/>
              <a:gd name="connsiteY0" fmla="*/ 0 h 1916506"/>
              <a:gd name="connsiteX1" fmla="*/ 1916506 w 1916506"/>
              <a:gd name="connsiteY1" fmla="*/ 958253 h 1916506"/>
              <a:gd name="connsiteX2" fmla="*/ 958253 w 1916506"/>
              <a:gd name="connsiteY2" fmla="*/ 1916506 h 1916506"/>
              <a:gd name="connsiteX3" fmla="*/ 0 w 1916506"/>
              <a:gd name="connsiteY3" fmla="*/ 958253 h 1916506"/>
              <a:gd name="connsiteX4" fmla="*/ 958253 w 1916506"/>
              <a:gd name="connsiteY4" fmla="*/ 0 h 1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506" h="1916506">
                <a:moveTo>
                  <a:pt x="958253" y="0"/>
                </a:moveTo>
                <a:cubicBezTo>
                  <a:pt x="1487482" y="0"/>
                  <a:pt x="1916506" y="429024"/>
                  <a:pt x="1916506" y="958253"/>
                </a:cubicBezTo>
                <a:cubicBezTo>
                  <a:pt x="1916506" y="1487482"/>
                  <a:pt x="1487482" y="1916506"/>
                  <a:pt x="958253" y="1916506"/>
                </a:cubicBezTo>
                <a:cubicBezTo>
                  <a:pt x="429024" y="1916506"/>
                  <a:pt x="0" y="1487482"/>
                  <a:pt x="0" y="958253"/>
                </a:cubicBezTo>
                <a:cubicBezTo>
                  <a:pt x="0" y="429024"/>
                  <a:pt x="429024" y="0"/>
                  <a:pt x="958253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2639030" y="2707553"/>
            <a:ext cx="582907" cy="394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332188" y="5077423"/>
            <a:ext cx="118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Фиксатор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432807" y="5021767"/>
            <a:ext cx="58028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2040499" y="4036553"/>
            <a:ext cx="392308" cy="98521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994777" y="3824590"/>
            <a:ext cx="519472" cy="119717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/>
          <p:nvPr/>
        </p:nvSpPr>
        <p:spPr bwMode="gray">
          <a:xfrm>
            <a:off x="594360" y="-17070"/>
            <a:ext cx="9144000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Аксессуары. Рамка для накладного монтажа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9568" y="5871744"/>
          <a:ext cx="11283603" cy="826086"/>
        </p:xfrm>
        <a:graphic>
          <a:graphicData uri="http://schemas.openxmlformats.org/drawingml/2006/table">
            <a:tbl>
              <a:tblPr/>
              <a:tblGrid>
                <a:gridCol w="2599374"/>
                <a:gridCol w="4446523"/>
                <a:gridCol w="1731532"/>
                <a:gridCol w="2506174"/>
              </a:tblGrid>
              <a:tr h="532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EAN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Наименование продукта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Материал корпуса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Д х Ш х В, мм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293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/>
                        <a:t>4607194237463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PANEL ACC SURFACE-MOUNTING FRAME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пластик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 х 600 х 65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Блок-схема: узел 29"/>
          <p:cNvSpPr/>
          <p:nvPr/>
        </p:nvSpPr>
        <p:spPr>
          <a:xfrm>
            <a:off x="2969152" y="2118128"/>
            <a:ext cx="575799" cy="575799"/>
          </a:xfrm>
          <a:prstGeom prst="flowChartConnector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ПОЛУЧИТЬ ИНФОРМАЦИЮ ПО ЗАКАЗУ ПРОДУКТА И ЗАДАТЬ ВОПРОС МОЖНО ПО ЭЛЕКТРОННОЙ ПОЧТЕ: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info@temak.by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efCo4.jOQeKjjU29iDakCw"/>
</p:tagLst>
</file>

<file path=ppt/tags/tag12.xml><?xml version="1.0" encoding="utf-8"?>
<p:tagLst xmlns:p="http://schemas.openxmlformats.org/presentationml/2006/main">
  <p:tag name="THINKCELLSHAPEDONOTDELETE" val="thinkcellActiveDocDoNotDelete"/>
</p:tagLst>
</file>

<file path=ppt/tags/tag13.xml><?xml version="1.0" encoding="utf-8"?>
<p:tagLst xmlns:p="http://schemas.openxmlformats.org/presentationml/2006/main">
  <p:tag name="THINKCELLSHAPEDONOTDELETE" val="tMdeSoRDCTh.FpyVirY3z5A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THINKCELLSHAPEDONOTDELETE" val="tMdeSoRDCTh.FpyVirY3z5A"/>
</p:tagLst>
</file>

<file path=ppt/tags/tag16.xml><?xml version="1.0" encoding="utf-8"?>
<p:tagLst xmlns:p="http://schemas.openxmlformats.org/presentationml/2006/main">
  <p:tag name="THINKCELLSHAPEDONOTDELETE" val="thinkcellActiveDocDoNotDelete"/>
</p:tagLst>
</file>

<file path=ppt/tags/tag17.xml><?xml version="1.0" encoding="utf-8"?>
<p:tagLst xmlns:p="http://schemas.openxmlformats.org/presentationml/2006/main">
  <p:tag name="THINKCELLSHAPEDONOTDELETE" val="tCC93X01SQ7usGa8NWeQzew"/>
</p:tagLst>
</file>

<file path=ppt/tags/tag18.xml><?xml version="1.0" encoding="utf-8"?>
<p:tagLst xmlns:p="http://schemas.openxmlformats.org/presentationml/2006/main">
  <p:tag name="THINKCELLSHAPEDONOTDELETE" val="thinkcellActiveDocDoNotDelete"/>
</p:tagLst>
</file>

<file path=ppt/tags/tag19.xml><?xml version="1.0" encoding="utf-8"?>
<p:tagLst xmlns:p="http://schemas.openxmlformats.org/presentationml/2006/main">
  <p:tag name="THINKCELLSHAPEDONOTDELETE" val="tCC93X01SQ7usGa8NWeQzew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20.xml><?xml version="1.0" encoding="utf-8"?>
<p:tagLst xmlns:p="http://schemas.openxmlformats.org/presentationml/2006/main">
  <p:tag name="THINKCELLSHAPEDONOTDELETE" val="thinkcellActiveDocDoNotDelete"/>
</p:tagLst>
</file>

<file path=ppt/tags/tag21.xml><?xml version="1.0" encoding="utf-8"?>
<p:tagLst xmlns:p="http://schemas.openxmlformats.org/presentationml/2006/main">
  <p:tag name="THINKCELLSHAPEDONOTDELETE" val="tBMbcyLT4SP6K3QGT3wzs2g"/>
</p:tagLst>
</file>

<file path=ppt/tags/tag22.xml><?xml version="1.0" encoding="utf-8"?>
<p:tagLst xmlns:p="http://schemas.openxmlformats.org/presentationml/2006/main">
  <p:tag name="THINKCELLSHAPEDONOTDELETE" val="thinkcellActiveDocDoNotDelete"/>
</p:tagLst>
</file>

<file path=ppt/tags/tag23.xml><?xml version="1.0" encoding="utf-8"?>
<p:tagLst xmlns:p="http://schemas.openxmlformats.org/presentationml/2006/main">
  <p:tag name="THINKCELLSHAPEDONOTDELETE" val="tBMbcyLT4SP6K3QGT3wzs2g"/>
</p:tagLst>
</file>

<file path=ppt/tags/tag24.xml><?xml version="1.0" encoding="utf-8"?>
<p:tagLst xmlns:p="http://schemas.openxmlformats.org/presentationml/2006/main">
  <p:tag name="THINKCELLSHAPEDONOTDELETE" val="thinkcellActiveDocDoNotDelete"/>
</p:tagLst>
</file>

<file path=ppt/tags/tag25.xml><?xml version="1.0" encoding="utf-8"?>
<p:tagLst xmlns:p="http://schemas.openxmlformats.org/presentationml/2006/main">
  <p:tag name="THINKCELLSHAPEDONOTDELETE" val="tfpTy5MX7RUe0iA.9jXEiTA"/>
</p:tagLst>
</file>

<file path=ppt/tags/tag26.xml><?xml version="1.0" encoding="utf-8"?>
<p:tagLst xmlns:p="http://schemas.openxmlformats.org/presentationml/2006/main">
  <p:tag name="THINKCELLSHAPEDONOTDELETE" val="thinkcellActiveDocDoNotDelete"/>
</p:tagLst>
</file>

<file path=ppt/tags/tag27.xml><?xml version="1.0" encoding="utf-8"?>
<p:tagLst xmlns:p="http://schemas.openxmlformats.org/presentationml/2006/main">
  <p:tag name="THINKCELLSHAPEDONOTDELETE" val="tfpTy5MX7RUe0iA.9jXEiTA"/>
</p:tagLst>
</file>

<file path=ppt/tags/tag28.xml><?xml version="1.0" encoding="utf-8"?>
<p:tagLst xmlns:p="http://schemas.openxmlformats.org/presentationml/2006/main">
  <p:tag name="THINKCELLSHAPEDONOTDELETE" val="thinkcellActiveDocDoNotDelete"/>
</p:tagLst>
</file>

<file path=ppt/tags/tag29.xml><?xml version="1.0" encoding="utf-8"?>
<p:tagLst xmlns:p="http://schemas.openxmlformats.org/presentationml/2006/main">
  <p:tag name="THINKCELLSHAPEDONOTDELETE" val="tCoJB.e8HSViX5Q0s_U91IQ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SHAPEDONOTDELETE" val="thinkcellActiveDocDoNotDelete"/>
</p:tagLst>
</file>

<file path=ppt/tags/tag31.xml><?xml version="1.0" encoding="utf-8"?>
<p:tagLst xmlns:p="http://schemas.openxmlformats.org/presentationml/2006/main">
  <p:tag name="THINKCELLSHAPEDONOTDELETE" val="tEJfEhO7uQJ6u1epakZAFhg"/>
</p:tagLst>
</file>

<file path=ppt/tags/tag32.xml><?xml version="1.0" encoding="utf-8"?>
<p:tagLst xmlns:p="http://schemas.openxmlformats.org/presentationml/2006/main">
  <p:tag name="THINKCELLSHAPEDONOTDELETE" val="thinkcellActiveDocDoNotDelete"/>
</p:tagLst>
</file>

<file path=ppt/tags/tag33.xml><?xml version="1.0" encoding="utf-8"?>
<p:tagLst xmlns:p="http://schemas.openxmlformats.org/presentationml/2006/main">
  <p:tag name="THINKCELLSHAPEDONOTDELETE" val="tkxSBxD_oTdKpquzhlUYsTw"/>
</p:tagLst>
</file>

<file path=ppt/tags/tag34.xml><?xml version="1.0" encoding="utf-8"?>
<p:tagLst xmlns:p="http://schemas.openxmlformats.org/presentationml/2006/main">
  <p:tag name="THINKCELLSHAPEDONOTDELETE" val="thinkcellActiveDocDoNotDelete"/>
</p:tagLst>
</file>

<file path=ppt/tags/tag35.xml><?xml version="1.0" encoding="utf-8"?>
<p:tagLst xmlns:p="http://schemas.openxmlformats.org/presentationml/2006/main">
  <p:tag name="THINKCELLSHAPEDONOTDELETE" val="tdGY5k_6XQo.oP0ef1pb0pw"/>
</p:tagLst>
</file>

<file path=ppt/tags/tag36.xml><?xml version="1.0" encoding="utf-8"?>
<p:tagLst xmlns:p="http://schemas.openxmlformats.org/presentationml/2006/main">
  <p:tag name="THINKCELLSHAPEDONOTDELETE" val="thinkcellActiveDocDoNotDelete"/>
</p:tagLst>
</file>

<file path=ppt/tags/tag37.xml><?xml version="1.0" encoding="utf-8"?>
<p:tagLst xmlns:p="http://schemas.openxmlformats.org/presentationml/2006/main">
  <p:tag name="THINKCELLSHAPEDONOTDELETE" val="tRDIbu8mNSRmtpYiIyypg7g"/>
</p:tagLst>
</file>

<file path=ppt/tags/tag38.xml><?xml version="1.0" encoding="utf-8"?>
<p:tagLst xmlns:p="http://schemas.openxmlformats.org/presentationml/2006/main">
  <p:tag name="THINKCELLSHAPEDONOTDELETE" val="thinkcellActiveDocDoNotDelete"/>
</p:tagLst>
</file>

<file path=ppt/tags/tag39.xml><?xml version="1.0" encoding="utf-8"?>
<p:tagLst xmlns:p="http://schemas.openxmlformats.org/presentationml/2006/main">
  <p:tag name="THINKCELLSHAPEDONOTDELETE" val="t2z13HgEsR4yN3qNS0pVKtw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40.xml><?xml version="1.0" encoding="utf-8"?>
<p:tagLst xmlns:p="http://schemas.openxmlformats.org/presentationml/2006/main">
  <p:tag name="THINKCELLSHAPEDONOTDELETE" val="thinkcellActiveDocDoNotDelete"/>
</p:tagLst>
</file>

<file path=ppt/tags/tag41.xml><?xml version="1.0" encoding="utf-8"?>
<p:tagLst xmlns:p="http://schemas.openxmlformats.org/presentationml/2006/main">
  <p:tag name="THINKCELLSHAPEDONOTDELETE" val="t_75GDBl1Qg.LicFT.Tltow"/>
</p:tagLst>
</file>

<file path=ppt/tags/tag42.xml><?xml version="1.0" encoding="utf-8"?>
<p:tagLst xmlns:p="http://schemas.openxmlformats.org/presentationml/2006/main">
  <p:tag name="EE4P_MASTERWIZARD" val="LEDVANCE_LOGO"/>
</p:tagLst>
</file>

<file path=ppt/tags/tag43.xml><?xml version="1.0" encoding="utf-8"?>
<p:tagLst xmlns:p="http://schemas.openxmlformats.org/presentationml/2006/main">
  <p:tag name="THINKCELLSHAPEDONOTDELETE" val="thinkcellActiveDocDoNotDelete"/>
</p:tagLst>
</file>

<file path=ppt/tags/tag44.xml><?xml version="1.0" encoding="utf-8"?>
<p:tagLst xmlns:p="http://schemas.openxmlformats.org/presentationml/2006/main">
  <p:tag name="THINKCELLSHAPEDONOTDELETE" val="t7pxtpl0BQGytLFVaoyJ9cg"/>
</p:tagLst>
</file>

<file path=ppt/tags/tag45.xml><?xml version="1.0" encoding="utf-8"?>
<p:tagLst xmlns:p="http://schemas.openxmlformats.org/presentationml/2006/main">
  <p:tag name="EE4P_MASTERWIZARD" val="LEDVANCE_LOGO"/>
</p:tagLst>
</file>

<file path=ppt/tags/tag46.xml><?xml version="1.0" encoding="utf-8"?>
<p:tagLst xmlns:p="http://schemas.openxmlformats.org/presentationml/2006/main">
  <p:tag name="THINKCELLSHAPEDONOTDELETE" val="thinkcellActiveDocDoNotDelete"/>
</p:tagLst>
</file>

<file path=ppt/tags/tag47.xml><?xml version="1.0" encoding="utf-8"?>
<p:tagLst xmlns:p="http://schemas.openxmlformats.org/presentationml/2006/main">
  <p:tag name="THINKCELLSHAPEDONOTDELETE" val="t_1SKXFk4QbqhlpvC0E7t.A"/>
</p:tagLst>
</file>

<file path=ppt/tags/tag48.xml><?xml version="1.0" encoding="utf-8"?>
<p:tagLst xmlns:p="http://schemas.openxmlformats.org/presentationml/2006/main">
  <p:tag name="THINKCELLSHAPEDONOTDELETE" val="thinkcellActiveDocDoNotDelete"/>
</p:tagLst>
</file>

<file path=ppt/tags/tag49.xml><?xml version="1.0" encoding="utf-8"?>
<p:tagLst xmlns:p="http://schemas.openxmlformats.org/presentationml/2006/main">
  <p:tag name="THINKCELLSHAPEDONOTDELETE" val="tV8RRgMqESgq4l9lwOXEUsA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50.xml><?xml version="1.0" encoding="utf-8"?>
<p:tagLst xmlns:p="http://schemas.openxmlformats.org/presentationml/2006/main">
  <p:tag name="THINKCELLSHAPEDONOTDELETE" val="thinkcellActiveDocDoNotDelete"/>
</p:tagLst>
</file>

<file path=ppt/tags/tag51.xml><?xml version="1.0" encoding="utf-8"?>
<p:tagLst xmlns:p="http://schemas.openxmlformats.org/presentationml/2006/main">
  <p:tag name="THINKCELLSHAPEDONOTDELETE" val="thinkcellActiveDocDoNotDelete"/>
</p:tagLst>
</file>

<file path=ppt/tags/tag52.xml><?xml version="1.0" encoding="utf-8"?>
<p:tagLst xmlns:p="http://schemas.openxmlformats.org/presentationml/2006/main">
  <p:tag name="THINKCELLSHAPEDONOTDELETE" val="thinkcellActiveDocDoNotDelete"/>
</p:tagLst>
</file>

<file path=ppt/tags/tag53.xml><?xml version="1.0" encoding="utf-8"?>
<p:tagLst xmlns:p="http://schemas.openxmlformats.org/presentationml/2006/main">
  <p:tag name="THINKCELLSHAPEDONOTDELETE" val="thinkcellActiveDocDoNotDelete"/>
</p:tagLst>
</file>

<file path=ppt/tags/tag54.xml><?xml version="1.0" encoding="utf-8"?>
<p:tagLst xmlns:p="http://schemas.openxmlformats.org/presentationml/2006/main">
  <p:tag name="THINKCELLSHAPEDONOTDELETE" val="thinkcellActiveDocDoNotDelete"/>
</p:tagLst>
</file>

<file path=ppt/tags/tag55.xml><?xml version="1.0" encoding="utf-8"?>
<p:tagLst xmlns:p="http://schemas.openxmlformats.org/presentationml/2006/main">
  <p:tag name="THINKCELLSHAPEDONOTDELETE" val="thinkcellActiveDocDoNotDelete"/>
</p:tagLst>
</file>

<file path=ppt/tags/tag56.xml><?xml version="1.0" encoding="utf-8"?>
<p:tagLst xmlns:p="http://schemas.openxmlformats.org/presentationml/2006/main">
  <p:tag name="THINKCELLSHAPEDONOTDELETE" val="thinkcellActiveDocDoNotDelete"/>
</p:tagLst>
</file>

<file path=ppt/tags/tag57.xml><?xml version="1.0" encoding="utf-8"?>
<p:tagLst xmlns:p="http://schemas.openxmlformats.org/presentationml/2006/main">
  <p:tag name="THINKCELLSHAPEDONOTDELETE" val="thinkcellActiveDocDoNotDelete"/>
</p:tagLst>
</file>

<file path=ppt/tags/tag58.xml><?xml version="1.0" encoding="utf-8"?>
<p:tagLst xmlns:p="http://schemas.openxmlformats.org/presentationml/2006/main">
  <p:tag name="THINKCELLSHAPEDONOTDELETE" val="thinkcellActiveDocDoNotDelete"/>
</p:tagLst>
</file>

<file path=ppt/tags/tag59.xml><?xml version="1.0" encoding="utf-8"?>
<p:tagLst xmlns:p="http://schemas.openxmlformats.org/presentationml/2006/main">
  <p:tag name="THINKCELLSHAPEDONOTDELETE" val="tvIBoiCVTSVeiWE1KV9C0ag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60.xml><?xml version="1.0" encoding="utf-8"?>
<p:tagLst xmlns:p="http://schemas.openxmlformats.org/presentationml/2006/main">
  <p:tag name="THINKCELLSHAPEDONOTDELETE" val="thinkcellActiveDocDoNotDelete"/>
</p:tagLst>
</file>

<file path=ppt/tags/tag61.xml><?xml version="1.0" encoding="utf-8"?>
<p:tagLst xmlns:p="http://schemas.openxmlformats.org/presentationml/2006/main">
  <p:tag name="THINKCELLSHAPEDONOTDELETE" val="tYRgmZ3WgSPW6bAB6yOVogw"/>
</p:tagLst>
</file>

<file path=ppt/tags/tag62.xml><?xml version="1.0" encoding="utf-8"?>
<p:tagLst xmlns:p="http://schemas.openxmlformats.org/presentationml/2006/main">
  <p:tag name="THINKCELLSHAPEDONOTDELETE" val="thinkcellActiveDocDoNotDelete"/>
</p:tagLst>
</file>

<file path=ppt/tags/tag67.xml><?xml version="1.0" encoding="utf-8"?>
<p:tagLst xmlns:p="http://schemas.openxmlformats.org/presentationml/2006/main">
  <p:tag name="EE4P_STYLE_ID" val="6391c4b3-6ff1-44de-b4bb-0a4e39bbacaa"/>
  <p:tag name="THINKCELLPRESENTATIONDONOTDELETE" val="&lt;?xml version=&quot;1.0&quot; encoding=&quot;UTF-16&quot; standalone=&quot;yes&quot;?&gt;&lt;root reqver=&quot;28224&quot;&gt;&lt;version val=&quot;352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AGENDAWIZARD" val="&lt;ee4p&gt;&lt;layouts&gt;&lt;layout name=&quot;Line&quot; id=&quot;1_2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position left=&quot;40.62512&quot; top=&quot;143.875&quot; width=&quot;878.7499&quot; height=&quot;344.62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Divider&quot; customLayoutIndex=&quot;&quot; showBreak=&quot;1&quot; singleAgendaSlideSelected=&quot;0&quot; backupSlideTitle=&quot;Backup: %agendaName%&quot; topMargin=&quot;0&quot; leftMargin=&quot;0&quot; allowedLevels=&quot;4&quot; itemNoFormats=&quot;{1}.¦{1}.{2}¦{3:alphaLC}.¦{3:alphaLC}.{4:alphaLC}&quot; /&gt;&lt;!-- Agenda item formats --&gt;&lt;cases&gt;&lt;case level=&quot;1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case level=&quot;1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0&quot; createBackupSlide=&quot;0&quot; layoutId=&quot;1_2&quot; fontSizeAuto=&quot;0&quot; hideSeparatingSlides=&quot;0&quot; createSections=&quot;0&quot; singleSlideId=&quot;3885ad16-df10-445e-a589-d916f009219a&quot; backupSlideId=&quot;&quot;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rightSpacing=&quot;311.0894&quot; /&gt;&lt;column field=&quot;responsible&quot; label=&quot;Responsible&quot; visible=&quot;1&quot; checked=&quot;1&quot; leftSpacing=&quot;10&quot; rightDistribute=&quot;1&quot; dock=&quot;1&quot; rightSpacing=&quot;311.0894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items&gt;&lt;item duration=&quot;30&quot; id=&quot;8a2c5ece-ad32-41aa-b02f-a9f075ca0e44&quot; parentId=&quot;&quot; level=&quot;1&quot; generateAgendaSlide=&quot;1&quot; showAgendaItem=&quot;1&quot; isBreak=&quot;0&quot; topic=&quot;&amp;lt;Topic 1&amp;gt;&quot; agendaSlideId=&quot;&quot; responsible=&quot;&quot; /&gt;&lt;item duration=&quot;30&quot; id=&quot;811a5b33-c6f0-4a31-ac6b-8ab8e5151b65&quot; parentId=&quot;&quot; level=&quot;1&quot; generateAgendaSlide=&quot;1&quot; showAgendaItem=&quot;1&quot; isBreak=&quot;0&quot; topic=&quot;&amp;lt;Topic 2&amp;gt;&quot; agendaSlideId=&quot;&quot; responsible=&quot;&quot; /&gt;&lt;item duration=&quot;30&quot; id=&quot;7e5c4f1e-ea96-4560-8008-5bdd77e9afde&quot; parentId=&quot;&quot; level=&quot;1&quot; generateAgendaSlide=&quot;1&quot; showAgendaItem=&quot;1&quot; isBreak=&quot;0&quot; topic=&quot;&amp;lt;Topic 3&amp;gt;&quot; responsible=&quot;&quot; /&gt;&lt;item duration=&quot;30&quot; id=&quot;d453397e-d1b5-4f89-9e4a-79d8f77828b3&quot; parentId=&quot;&quot; level=&quot;1&quot; generateAgendaSlide=&quot;1&quot; showAgendaItem=&quot;1&quot; isBreak=&quot;0&quot; topic=&quot;&amp;lt;Topic 4&amp;gt;&quot; responsible=&quot;&quot; /&gt;&lt;item duration=&quot;30&quot; id=&quot;ba1b36c4-c30a-404c-a86e-871dcc61e378&quot; parentId=&quot;&quot; level=&quot;1&quot; generateAgendaSlide=&quot;1&quot; showAgendaItem=&quot;1&quot; isBreak=&quot;0&quot; topic=&quot;&amp;lt;Topic 5&amp;gt;&quot; responsible=&quot;&quot; /&gt;&lt;/items&gt;&lt;/agenda&gt;&lt;/contents&gt;&lt;/ee4p&gt;"/>
  <p:tag name="THINKCELLUNDODONOTDELETE" val="0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NjYvEipYRlartBXnPbYg_g"/>
</p:tagLst>
</file>

<file path=ppt/theme/theme1.xml><?xml version="1.0" encoding="utf-8"?>
<a:theme xmlns:a="http://schemas.openxmlformats.org/drawingml/2006/main" name="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1600" dirty="0" err="1" smtClean="0"/>
        </a:defPPr>
      </a:lst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custClrLst>
    <a:custClr name="Green">
      <a:srgbClr val="9ECC14"/>
    </a:custClr>
    <a:custClr name="Turquoise">
      <a:srgbClr val="00A9B2"/>
    </a:custClr>
    <a:custClr name="Purple">
      <a:srgbClr val="5D305B"/>
    </a:custClr>
    <a:custClr name="Yellow">
      <a:srgbClr val="FFAB00"/>
    </a:custClr>
    <a:custClr name="Blue">
      <a:srgbClr val="91BED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4ffb7e6-092d-4538-a09d-7e0bb066b0b7">FAS4KSPHDCCV-194134388-841985</_dlc_DocId>
    <_dlc_DocIdUrl xmlns="74ffb7e6-092d-4538-a09d-7e0bb066b0b7">
      <Url>https://ledvance365.sharepoint.com/sites/10007205/_layouts/15/DocIdRedir.aspx?ID=FAS4KSPHDCCV-194134388-841985</Url>
      <Description>FAS4KSPHDCCV-194134388-841985</Description>
    </_dlc_DocIdUrl>
    <TaxCatchAll xmlns="74ffb7e6-092d-4538-a09d-7e0bb066b0b7" xsi:nil="true"/>
    <lcf76f155ced4ddcb4097134ff3c332f xmlns="599b3a61-1511-4ad4-8f70-51471335e484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FE073C9E89D4C883016AA173E9560" ma:contentTypeVersion="16" ma:contentTypeDescription="Create a new document." ma:contentTypeScope="" ma:versionID="b0f3b5a584646dd4a83ad82581d81ae0">
  <xsd:schema xmlns:xsd="http://www.w3.org/2001/XMLSchema" xmlns:xs="http://www.w3.org/2001/XMLSchema" xmlns:p="http://schemas.microsoft.com/office/2006/metadata/properties" xmlns:ns2="74ffb7e6-092d-4538-a09d-7e0bb066b0b7" xmlns:ns3="599b3a61-1511-4ad4-8f70-51471335e484" xmlns:ns4="05dc651b-2304-4d48-a701-d56f28ef41bb" targetNamespace="http://schemas.microsoft.com/office/2006/metadata/properties" ma:root="true" ma:fieldsID="afcd8b86e77a5d63e3ec7f8dae9a37b0" ns2:_="" ns3:_="" ns4:_="">
    <xsd:import namespace="74ffb7e6-092d-4538-a09d-7e0bb066b0b7"/>
    <xsd:import namespace="599b3a61-1511-4ad4-8f70-51471335e484"/>
    <xsd:import namespace="05dc651b-2304-4d48-a701-d56f28ef41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fb7e6-092d-4538-a09d-7e0bb066b0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9" nillable="true" ma:displayName="Taxonomy Catch All Column" ma:hidden="true" ma:list="{65ed7e2e-3803-49b9-85e0-4c887d6cfcb3}" ma:internalName="TaxCatchAll" ma:showField="CatchAllData" ma:web="05dc651b-2304-4d48-a701-d56f28ef4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b3a61-1511-4ad4-8f70-51471335e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91f32e0-ce09-4d54-8cd8-e0cdb957bf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c651b-2304-4d48-a701-d56f28ef41b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63.xml><?xml version="1.0" encoding="utf-8"?>
<ds:datastoreItem xmlns:ds="http://schemas.openxmlformats.org/officeDocument/2006/customXml" ds:itemID="{E27092BC-5581-441A-811D-B58778018666}">
  <ds:schemaRefs/>
</ds:datastoreItem>
</file>

<file path=customXml/itemProps64.xml><?xml version="1.0" encoding="utf-8"?>
<ds:datastoreItem xmlns:ds="http://schemas.openxmlformats.org/officeDocument/2006/customXml" ds:itemID="{FBCE4C6B-83D5-4CD9-B9FB-7905626DF4BF}">
  <ds:schemaRefs/>
</ds:datastoreItem>
</file>

<file path=customXml/itemProps65.xml><?xml version="1.0" encoding="utf-8"?>
<ds:datastoreItem xmlns:ds="http://schemas.openxmlformats.org/officeDocument/2006/customXml" ds:itemID="{65088271-B576-4350-99A2-3F8CC7110042}">
  <ds:schemaRefs/>
</ds:datastoreItem>
</file>

<file path=customXml/itemProps66.xml><?xml version="1.0" encoding="utf-8"?>
<ds:datastoreItem xmlns:ds="http://schemas.openxmlformats.org/officeDocument/2006/customXml" ds:itemID="{730403BE-2BC7-4D7C-ACD7-51590BB373E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2114</Words>
  <Application>WPS Presentation</Application>
  <PresentationFormat>Широкоэкранный</PresentationFormat>
  <Paragraphs>164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6</vt:i4>
      </vt:variant>
    </vt:vector>
  </HeadingPairs>
  <TitlesOfParts>
    <vt:vector size="55" baseType="lpstr">
      <vt:lpstr>Arial</vt:lpstr>
      <vt:lpstr>SimSun</vt:lpstr>
      <vt:lpstr>Wingdings</vt:lpstr>
      <vt:lpstr>Aptos Narrow</vt:lpstr>
      <vt:lpstr>Segoe UI</vt:lpstr>
      <vt:lpstr>Calibri</vt:lpstr>
      <vt:lpstr>Times New Roman</vt:lpstr>
      <vt:lpstr>Arial</vt:lpstr>
      <vt:lpstr>Microsoft YaHei</vt:lpstr>
      <vt:lpstr>Arial Unicode MS</vt:lpstr>
      <vt:lpstr>LEDVANCE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ECO CLASS PANEL</vt:lpstr>
      <vt:lpstr>ECO CLASS PANEL ПРЕИМУЩЕСТВА</vt:lpstr>
      <vt:lpstr>ECO CLASS PANEL Разница технологий</vt:lpstr>
      <vt:lpstr>Аргументы в пользу  бэклит технологии</vt:lpstr>
      <vt:lpstr>PowerPoint 演示文稿</vt:lpstr>
      <vt:lpstr>ПОЛУЧИТЬ ИНФОРМАЦИЮ ПО ЗАКАЗУ ПРОДУКТА И ЗАДАТЬ ВОПРОС МОЖНО ПО ЭЛЕКТРОННОЙ ПОЧТЕ:</vt:lpstr>
    </vt:vector>
  </TitlesOfParts>
  <Company>LEDVANCE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new PPT in Arial bold Subtitle of pPT in Arial reg</dc:title>
  <dc:creator>Lal, Anirudh</dc:creator>
  <cp:lastModifiedBy>User</cp:lastModifiedBy>
  <cp:revision>9</cp:revision>
  <dcterms:created xsi:type="dcterms:W3CDTF">2023-11-23T15:21:00Z</dcterms:created>
  <dcterms:modified xsi:type="dcterms:W3CDTF">2025-08-11T17:48:46Z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0x0101002A1FE073C9E89D4C883016AA173E9560</vt:lpwstr>
  </property>
  <property fmtid="{D5CDD505-2E9C-101B-9397-08002B2CF9AE}" pid="3" name="MediaServiceImageTags">
    <vt:lpwstr/>
  </property>
  <property fmtid="{D5CDD505-2E9C-101B-9397-08002B2CF9AE}" pid="4" name="_dlc_DocIdItemGuid">
    <vt:lpwstr>b848b218-e42c-4274-885f-eed1d18c6355</vt:lpwstr>
  </property>
  <property fmtid="{D5CDD505-2E9C-101B-9397-08002B2CF9AE}" pid="5" name="ICV">
    <vt:lpwstr>83EFD66B6ABE4256BBAFF9F64D4EBC2B_13</vt:lpwstr>
  </property>
  <property fmtid="{D5CDD505-2E9C-101B-9397-08002B2CF9AE}" pid="6" name="KSOProductBuildVer">
    <vt:lpwstr>1049-12.2.0.21931</vt:lpwstr>
  </property>
</Properties>
</file>