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16672931" r:id="rId3"/>
    <p:sldId id="16672930" r:id="rId4"/>
    <p:sldId id="16672929" r:id="rId5"/>
    <p:sldId id="1667292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sibulin, Timur" initials="N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7" autoAdjust="0"/>
    <p:restoredTop sz="94660"/>
  </p:normalViewPr>
  <p:slideViewPr>
    <p:cSldViewPr>
      <p:cViewPr varScale="1">
        <p:scale>
          <a:sx n="160" d="100"/>
          <a:sy n="160" d="100"/>
        </p:scale>
        <p:origin x="25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ustomXml" Target="../customXml/item3.xml"/><Relationship Id="rId12" Type="http://schemas.openxmlformats.org/officeDocument/2006/relationships/customXml" Target="../customXml/item2.xml"/><Relationship Id="rId11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elfoli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73833"/>
            <a:ext cx="11160125" cy="4507917"/>
          </a:xfrm>
        </p:spPr>
        <p:txBody>
          <a:bodyPr anchor="t"/>
          <a:lstStyle>
            <a:lvl1pPr algn="l">
              <a:lnSpc>
                <a:spcPct val="9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908720"/>
            <a:ext cx="11160125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pic>
        <p:nvPicPr>
          <p:cNvPr id="10" name="Bil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736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60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73833"/>
            <a:ext cx="11175732" cy="4507917"/>
          </a:xfrm>
        </p:spPr>
        <p:txBody>
          <a:bodyPr anchor="t"/>
          <a:lstStyle>
            <a:lvl1pPr algn="l">
              <a:lnSpc>
                <a:spcPct val="90000"/>
              </a:lnSpc>
              <a:defRPr sz="5000" cap="all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908720"/>
            <a:ext cx="11175732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pic>
        <p:nvPicPr>
          <p:cNvPr id="10" name="Bil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Title Slide (pic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736724"/>
            <a:ext cx="12192000" cy="5121276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73833"/>
            <a:ext cx="11160125" cy="2095227"/>
          </a:xfrm>
        </p:spPr>
        <p:txBody>
          <a:bodyPr anchor="t"/>
          <a:lstStyle>
            <a:lvl1pPr algn="l">
              <a:lnSpc>
                <a:spcPct val="9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908720"/>
            <a:ext cx="11160125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pic>
        <p:nvPicPr>
          <p:cNvPr id="10" name="Bil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Divider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End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6" y="1766461"/>
            <a:ext cx="11160126" cy="1986575"/>
          </a:xfrm>
        </p:spPr>
        <p:txBody>
          <a:bodyPr anchor="t"/>
          <a:lstStyle>
            <a:lvl1pPr algn="l">
              <a:lnSpc>
                <a:spcPct val="95000"/>
              </a:lnSpc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3911202"/>
            <a:ext cx="11160125" cy="2470547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1" y="365125"/>
            <a:ext cx="1764000" cy="4347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OS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875304"/>
            <a:ext cx="11160125" cy="367793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LEDVANCE OS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875304"/>
            <a:ext cx="11160125" cy="367793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LEDVANCE OS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875304"/>
            <a:ext cx="11160125" cy="367793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SYLV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875304"/>
            <a:ext cx="11160125" cy="367793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Title Slide (Partner Brand)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73833"/>
            <a:ext cx="8727732" cy="4507917"/>
          </a:xfrm>
        </p:spPr>
        <p:txBody>
          <a:bodyPr anchor="t"/>
          <a:lstStyle>
            <a:lvl1pPr algn="l">
              <a:lnSpc>
                <a:spcPct val="9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908720"/>
            <a:ext cx="8727732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pic>
        <p:nvPicPr>
          <p:cNvPr id="10" name="Bil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ildplatzhalter 18"/>
          <p:cNvSpPr>
            <a:spLocks noGrp="1"/>
          </p:cNvSpPr>
          <p:nvPr>
            <p:ph type="pic" sz="quarter" idx="10" hasCustomPrompt="1"/>
          </p:nvPr>
        </p:nvSpPr>
        <p:spPr>
          <a:xfrm>
            <a:off x="9938903" y="1955217"/>
            <a:ext cx="1738800" cy="756000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de-DE" sz="800" b="1">
                <a:solidFill>
                  <a:schemeClr val="tx2"/>
                </a:solidFill>
              </a:rPr>
              <a:t>Partner Brand</a:t>
            </a:r>
            <a:endParaRPr lang="de-DE" sz="8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(Partner Brand)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7" y="908720"/>
            <a:ext cx="9396487" cy="677491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875304"/>
            <a:ext cx="11160125" cy="450644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Bildplatzhalter 18"/>
          <p:cNvSpPr>
            <a:spLocks noGrp="1"/>
          </p:cNvSpPr>
          <p:nvPr>
            <p:ph type="pic" sz="quarter" idx="10" hasCustomPrompt="1"/>
          </p:nvPr>
        </p:nvSpPr>
        <p:spPr>
          <a:xfrm>
            <a:off x="10437909" y="932024"/>
            <a:ext cx="1238153" cy="588764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de-DE" sz="800" b="1">
                <a:solidFill>
                  <a:schemeClr val="tx2"/>
                </a:solidFill>
              </a:rPr>
              <a:t>Partner Brand</a:t>
            </a:r>
            <a:endParaRPr lang="de-DE" sz="8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Title and Content (right)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996977" y="0"/>
            <a:ext cx="91950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5500" y="908720"/>
            <a:ext cx="8450562" cy="67749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1" y="365125"/>
            <a:ext cx="1764000" cy="43476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gray">
          <a:xfrm>
            <a:off x="3225500" y="1736725"/>
            <a:ext cx="8450562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ildplatzhalt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" y="4262469"/>
            <a:ext cx="2997200" cy="2119281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CB will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application</a:t>
            </a:r>
            <a:r>
              <a:rPr lang="de-DE"/>
              <a:t> </a:t>
            </a:r>
            <a:r>
              <a:rPr lang="de-DE" err="1"/>
              <a:t>picture</a:t>
            </a:r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908720"/>
            <a:ext cx="3563938" cy="677491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4329100"/>
            <a:ext cx="3563938" cy="2052650"/>
          </a:xfrm>
        </p:spPr>
        <p:txBody>
          <a:bodyPr/>
          <a:lstStyle>
            <a:lvl1pPr marL="182880" indent="-182880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295775" y="4329100"/>
            <a:ext cx="3600449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12125" y="4329100"/>
            <a:ext cx="3563937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295774" y="908720"/>
            <a:ext cx="3600449" cy="67749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  <a:endParaRPr lang="de-DE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8112124" y="908720"/>
            <a:ext cx="3563937" cy="67749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  <a:endParaRPr lang="de-DE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7896223" y="1586211"/>
            <a:ext cx="215902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4079875" y="1586211"/>
            <a:ext cx="21590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916113"/>
            <a:ext cx="3563937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4295774" y="1916113"/>
            <a:ext cx="3600451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sp>
        <p:nvSpPr>
          <p:cNvPr id="20" name="Chart Placeholder 17"/>
          <p:cNvSpPr>
            <a:spLocks noGrp="1"/>
          </p:cNvSpPr>
          <p:nvPr>
            <p:ph type="chart" sz="quarter" idx="19" hasCustomPrompt="1"/>
          </p:nvPr>
        </p:nvSpPr>
        <p:spPr>
          <a:xfrm>
            <a:off x="8112124" y="1916113"/>
            <a:ext cx="3563937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7" y="908720"/>
            <a:ext cx="5472111" cy="677491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4329100"/>
            <a:ext cx="5472111" cy="2052650"/>
          </a:xfrm>
        </p:spPr>
        <p:txBody>
          <a:bodyPr/>
          <a:lstStyle>
            <a:lvl1pPr marL="182880" indent="-182880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03950" y="4329100"/>
            <a:ext cx="5472110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03949" y="908720"/>
            <a:ext cx="5472110" cy="67749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  <a:endParaRPr lang="de-DE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5988049" y="1586211"/>
            <a:ext cx="21590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916113"/>
            <a:ext cx="5472109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6203950" y="1916113"/>
            <a:ext cx="5472113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7" y="908720"/>
            <a:ext cx="11160122" cy="67749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112124" y="1874243"/>
            <a:ext cx="3563935" cy="4507507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916113"/>
            <a:ext cx="7380288" cy="446563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1586211"/>
            <a:ext cx="1219200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Title Slide (pic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36724"/>
            <a:ext cx="12192000" cy="5121276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873833"/>
            <a:ext cx="11175732" cy="2095227"/>
          </a:xfrm>
        </p:spPr>
        <p:txBody>
          <a:bodyPr anchor="t"/>
          <a:lstStyle>
            <a:lvl1pPr algn="l">
              <a:lnSpc>
                <a:spcPct val="9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7" y="908720"/>
            <a:ext cx="11160125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Divider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Title Slide (Partner Brand)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873833"/>
            <a:ext cx="8727732" cy="4507917"/>
          </a:xfrm>
        </p:spPr>
        <p:txBody>
          <a:bodyPr anchor="t"/>
          <a:lstStyle>
            <a:lvl1pPr algn="l">
              <a:lnSpc>
                <a:spcPct val="9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908720"/>
            <a:ext cx="8715544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ildplatzhalter 18"/>
          <p:cNvSpPr>
            <a:spLocks noGrp="1"/>
          </p:cNvSpPr>
          <p:nvPr>
            <p:ph type="pic" sz="quarter" idx="10" hasCustomPrompt="1"/>
          </p:nvPr>
        </p:nvSpPr>
        <p:spPr>
          <a:xfrm>
            <a:off x="9938903" y="1955217"/>
            <a:ext cx="1738800" cy="756000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de-DE" sz="800" b="1">
                <a:solidFill>
                  <a:schemeClr val="tx2"/>
                </a:solidFill>
              </a:rPr>
              <a:t>Partner Brand</a:t>
            </a:r>
            <a:endParaRPr lang="de-DE" sz="8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908720"/>
            <a:ext cx="3563938" cy="677491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4329100"/>
            <a:ext cx="3563938" cy="2052650"/>
          </a:xfrm>
        </p:spPr>
        <p:txBody>
          <a:bodyPr/>
          <a:lstStyle>
            <a:lvl1pPr marL="182880" indent="-182880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295775" y="4329100"/>
            <a:ext cx="3600449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12125" y="4329100"/>
            <a:ext cx="3563937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295774" y="908720"/>
            <a:ext cx="3600449" cy="67749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  <a:endParaRPr lang="de-DE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8112124" y="908720"/>
            <a:ext cx="3563937" cy="67749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  <a:endParaRPr lang="de-DE"/>
          </a:p>
        </p:txBody>
      </p:sp>
      <p:sp>
        <p:nvSpPr>
          <p:cNvPr id="14" name="Rectangle 13"/>
          <p:cNvSpPr/>
          <p:nvPr/>
        </p:nvSpPr>
        <p:spPr bwMode="gray">
          <a:xfrm>
            <a:off x="7896223" y="1586211"/>
            <a:ext cx="215902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 bwMode="gray">
          <a:xfrm>
            <a:off x="4079875" y="1586211"/>
            <a:ext cx="21590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916113"/>
            <a:ext cx="3563937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4295774" y="1916113"/>
            <a:ext cx="3600451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sp>
        <p:nvSpPr>
          <p:cNvPr id="20" name="Chart Placeholder 17"/>
          <p:cNvSpPr>
            <a:spLocks noGrp="1"/>
          </p:cNvSpPr>
          <p:nvPr>
            <p:ph type="chart" sz="quarter" idx="19" hasCustomPrompt="1"/>
          </p:nvPr>
        </p:nvSpPr>
        <p:spPr>
          <a:xfrm>
            <a:off x="8112124" y="1916113"/>
            <a:ext cx="3563937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(Partner Brand)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7" y="908720"/>
            <a:ext cx="9396487" cy="677491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Bildplatzhalter 18"/>
          <p:cNvSpPr>
            <a:spLocks noGrp="1"/>
          </p:cNvSpPr>
          <p:nvPr>
            <p:ph type="pic" sz="quarter" idx="10" hasCustomPrompt="1"/>
          </p:nvPr>
        </p:nvSpPr>
        <p:spPr>
          <a:xfrm>
            <a:off x="10437909" y="932024"/>
            <a:ext cx="1238153" cy="588764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de-DE" sz="800" b="1">
                <a:solidFill>
                  <a:schemeClr val="tx2"/>
                </a:solidFill>
              </a:rPr>
              <a:t>Partner Brand</a:t>
            </a:r>
            <a:endParaRPr lang="de-DE" sz="8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908720"/>
            <a:ext cx="3563938" cy="677491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4329100"/>
            <a:ext cx="3563938" cy="2052650"/>
          </a:xfrm>
        </p:spPr>
        <p:txBody>
          <a:bodyPr/>
          <a:lstStyle>
            <a:lvl1pPr marL="182880" indent="-182880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295775" y="4329100"/>
            <a:ext cx="3600449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12125" y="4329100"/>
            <a:ext cx="3563937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295774" y="908720"/>
            <a:ext cx="3600449" cy="67749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  <a:endParaRPr lang="de-DE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8112124" y="908720"/>
            <a:ext cx="3563937" cy="67749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  <a:endParaRPr lang="de-DE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7896223" y="1586211"/>
            <a:ext cx="215902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4079875" y="1586211"/>
            <a:ext cx="21590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916113"/>
            <a:ext cx="3563937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4295774" y="1916113"/>
            <a:ext cx="3600451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sp>
        <p:nvSpPr>
          <p:cNvPr id="20" name="Chart Placeholder 17"/>
          <p:cNvSpPr>
            <a:spLocks noGrp="1"/>
          </p:cNvSpPr>
          <p:nvPr>
            <p:ph type="chart" sz="quarter" idx="19" hasCustomPrompt="1"/>
          </p:nvPr>
        </p:nvSpPr>
        <p:spPr>
          <a:xfrm>
            <a:off x="8112124" y="1916113"/>
            <a:ext cx="3563937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7" y="908720"/>
            <a:ext cx="5472111" cy="677491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4329100"/>
            <a:ext cx="5472111" cy="2052650"/>
          </a:xfrm>
        </p:spPr>
        <p:txBody>
          <a:bodyPr/>
          <a:lstStyle>
            <a:lvl1pPr marL="182880" indent="-182880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03950" y="4329100"/>
            <a:ext cx="5472110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03949" y="908720"/>
            <a:ext cx="5472110" cy="67749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  <a:endParaRPr lang="de-DE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5988049" y="1586211"/>
            <a:ext cx="21590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916113"/>
            <a:ext cx="5472109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6203950" y="1916113"/>
            <a:ext cx="5472113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WY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2312894" y="4482"/>
            <a:ext cx="98638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5" name="Bild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4575" y="365125"/>
            <a:ext cx="17637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 bwMode="gray">
          <a:xfrm>
            <a:off x="2438400" y="1736725"/>
            <a:ext cx="925988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7"/>
          <p:cNvSpPr txBox="1"/>
          <p:nvPr userDrawn="1"/>
        </p:nvSpPr>
        <p:spPr>
          <a:xfrm>
            <a:off x="2438400" y="382923"/>
            <a:ext cx="449263" cy="254000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sp>
        <p:nvSpPr>
          <p:cNvPr id="8" name="Textfeld 9"/>
          <p:cNvSpPr txBox="1"/>
          <p:nvPr userDrawn="1"/>
        </p:nvSpPr>
        <p:spPr>
          <a:xfrm>
            <a:off x="2685210" y="382923"/>
            <a:ext cx="6877050" cy="254000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908720"/>
            <a:ext cx="9237662" cy="677491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" y="4262469"/>
            <a:ext cx="2312587" cy="1609413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pl-PL" noProof="0"/>
              <a:t>Kliknij ikonę, aby dodać obraz</a:t>
            </a:r>
            <a:endParaRPr lang="de-DE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908720"/>
            <a:ext cx="5472111" cy="677491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4329100"/>
            <a:ext cx="5472111" cy="2052650"/>
          </a:xfrm>
        </p:spPr>
        <p:txBody>
          <a:bodyPr/>
          <a:lstStyle>
            <a:lvl1pPr marL="182880" indent="-182880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03950" y="4329100"/>
            <a:ext cx="5472110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03949" y="908720"/>
            <a:ext cx="5472110" cy="67749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  <a:endParaRPr lang="de-DE"/>
          </a:p>
        </p:txBody>
      </p:sp>
      <p:sp>
        <p:nvSpPr>
          <p:cNvPr id="15" name="Rectangle 14"/>
          <p:cNvSpPr/>
          <p:nvPr/>
        </p:nvSpPr>
        <p:spPr bwMode="gray">
          <a:xfrm>
            <a:off x="5988049" y="1586211"/>
            <a:ext cx="21590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916113"/>
            <a:ext cx="5472109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6203950" y="1916113"/>
            <a:ext cx="5472113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908720"/>
            <a:ext cx="11160122" cy="67749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112124" y="1874243"/>
            <a:ext cx="3563935" cy="4507507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916113"/>
            <a:ext cx="7380288" cy="446563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gray">
          <a:xfrm>
            <a:off x="0" y="1586211"/>
            <a:ext cx="1219200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 (righ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012" y="908720"/>
            <a:ext cx="5472050" cy="677491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04012" y="1875600"/>
            <a:ext cx="5472050" cy="45061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GB"/>
          </a:p>
        </p:txBody>
      </p:sp>
      <p:pic>
        <p:nvPicPr>
          <p:cNvPr id="8" name="Bild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1" y="365125"/>
            <a:ext cx="1764000" cy="43476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gray">
          <a:xfrm>
            <a:off x="6204012" y="1736725"/>
            <a:ext cx="5472050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and Content (right)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996977" y="0"/>
            <a:ext cx="91950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5500" y="908720"/>
            <a:ext cx="8450562" cy="67749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1" y="365125"/>
            <a:ext cx="1764000" cy="43476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gray">
          <a:xfrm>
            <a:off x="3225500" y="1736725"/>
            <a:ext cx="8450562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ildplatzhalt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" y="4262469"/>
            <a:ext cx="2997200" cy="2119281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CB will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application</a:t>
            </a:r>
            <a:r>
              <a:rPr lang="de-DE"/>
              <a:t> </a:t>
            </a:r>
            <a:r>
              <a:rPr lang="de-DE" err="1"/>
              <a:t>picture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5" Type="http://schemas.openxmlformats.org/officeDocument/2006/relationships/theme" Target="../theme/theme1.xml"/><Relationship Id="rId34" Type="http://schemas.openxmlformats.org/officeDocument/2006/relationships/image" Target="../media/image2.emf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15937" y="908720"/>
            <a:ext cx="11160125" cy="67749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15937" y="1875304"/>
            <a:ext cx="11160125" cy="45064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1" name="Straight Connector 10"/>
          <p:cNvCxnSpPr/>
          <p:nvPr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 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1" y="365125"/>
            <a:ext cx="1764000" cy="4347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1655" indent="-27495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8355" indent="-26670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5055" indent="-26670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755" indent="-26670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Общий обзор</a:t>
            </a:r>
            <a:r>
              <a:rPr lang="en-US"/>
              <a:t> </a:t>
            </a:r>
            <a:r>
              <a:rPr lang="ru-RU"/>
              <a:t>прожекторы </a:t>
            </a:r>
            <a:r>
              <a:rPr lang="en-US"/>
              <a:t>ECO FL</a:t>
            </a:r>
            <a:endParaRPr lang="ru-RU"/>
          </a:p>
        </p:txBody>
      </p:sp>
      <p:sp>
        <p:nvSpPr>
          <p:cNvPr id="5" name="Rechteck 14"/>
          <p:cNvSpPr/>
          <p:nvPr/>
        </p:nvSpPr>
        <p:spPr>
          <a:xfrm>
            <a:off x="7560337" y="2553717"/>
            <a:ext cx="4261624" cy="31793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tIns="45720" rIns="91440" bIns="4572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Сбалансированная линейка мощностей от 10 Вт до 100Вт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Компактный корпус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Прочный и надежный (IK05, IP65)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Изогнутая монтажная скоба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kern="0" dirty="0">
                <a:solidFill>
                  <a:srgbClr val="000000"/>
                </a:solidFill>
                <a:latin typeface="Arial" panose="020B0604020202020204"/>
              </a:rPr>
              <a:t>Удлиненный кабель питания </a:t>
            </a:r>
            <a:endParaRPr lang="ru-RU" kern="0" dirty="0">
              <a:solidFill>
                <a:srgbClr val="000000"/>
              </a:solidFill>
              <a:latin typeface="Arial" panose="020B0604020202020204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Противоугонная шайба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hteck 30"/>
          <p:cNvSpPr/>
          <p:nvPr/>
        </p:nvSpPr>
        <p:spPr bwMode="auto">
          <a:xfrm>
            <a:off x="3225499" y="2553898"/>
            <a:ext cx="4261625" cy="3179357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9C9E9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5975616" y="363881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5975616" y="363881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5500" y="5828094"/>
            <a:ext cx="8596461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Монтажная скоба </a:t>
            </a:r>
            <a:r>
              <a:rPr lang="ru-RU" sz="2000">
                <a:solidFill>
                  <a:prstClr val="white"/>
                </a:solidFill>
                <a:latin typeface="Arial" panose="020B0604020202020204"/>
              </a:rPr>
              <a:t>изогнутая для удобства установки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942577" y="1847208"/>
            <a:ext cx="617760" cy="617760"/>
            <a:chOff x="9006969" y="1800947"/>
            <a:chExt cx="617760" cy="617760"/>
          </a:xfrm>
        </p:grpSpPr>
        <p:sp>
          <p:nvSpPr>
            <p:cNvPr id="13" name="Овал 12"/>
            <p:cNvSpPr/>
            <p:nvPr/>
          </p:nvSpPr>
          <p:spPr>
            <a:xfrm>
              <a:off x="9006969" y="1800947"/>
              <a:ext cx="617760" cy="6177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019133" y="1958651"/>
              <a:ext cx="593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</a:t>
              </a:r>
              <a:r>
                <a:rPr kumimoji="0" lang="en-US" sz="1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US" sz="1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lm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/W</a:t>
              </a: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9006468" y="1847208"/>
            <a:ext cx="620032" cy="617760"/>
            <a:chOff x="9006969" y="1800947"/>
            <a:chExt cx="620032" cy="617760"/>
          </a:xfrm>
        </p:grpSpPr>
        <p:sp>
          <p:nvSpPr>
            <p:cNvPr id="16" name="Овал 15"/>
            <p:cNvSpPr/>
            <p:nvPr/>
          </p:nvSpPr>
          <p:spPr>
            <a:xfrm>
              <a:off x="9006969" y="1800947"/>
              <a:ext cx="617760" cy="6177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009524" y="1975766"/>
              <a:ext cx="617477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IK0</a:t>
              </a:r>
              <a:r>
                <a:rPr kumimoji="0" lang="ru-RU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0" name="Овал 19"/>
          <p:cNvSpPr/>
          <p:nvPr/>
        </p:nvSpPr>
        <p:spPr>
          <a:xfrm>
            <a:off x="7632346" y="1847208"/>
            <a:ext cx="617760" cy="61776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60837" y="2054109"/>
            <a:ext cx="753732" cy="25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4000K</a:t>
            </a:r>
            <a:endParaRPr kumimoji="0" lang="ru-RU" sz="15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9688480" y="1847208"/>
            <a:ext cx="617760" cy="61776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90142" y="2068000"/>
            <a:ext cx="606256" cy="254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IP65</a:t>
            </a:r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6" name="Table 3"/>
          <p:cNvGraphicFramePr>
            <a:graphicFrameLocks noGrp="1"/>
          </p:cNvGraphicFramePr>
          <p:nvPr/>
        </p:nvGraphicFramePr>
        <p:xfrm>
          <a:off x="73518" y="1741419"/>
          <a:ext cx="2850777" cy="15350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50777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200" b="1" cap="all" baseline="0" dirty="0">
                          <a:solidFill>
                            <a:schemeClr val="bg1"/>
                          </a:solidFill>
                        </a:rPr>
                        <a:t>ECO FLOODLIGHT GEN4</a:t>
                      </a:r>
                      <a:endParaRPr lang="en-US" sz="3200" b="1" cap="none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72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5" name="Группа 34"/>
          <p:cNvGrpSpPr/>
          <p:nvPr/>
        </p:nvGrpSpPr>
        <p:grpSpPr>
          <a:xfrm>
            <a:off x="8258971" y="1847208"/>
            <a:ext cx="753732" cy="617760"/>
            <a:chOff x="8979239" y="1112586"/>
            <a:chExt cx="753732" cy="617760"/>
          </a:xfrm>
        </p:grpSpPr>
        <p:sp>
          <p:nvSpPr>
            <p:cNvPr id="30" name="Овал 29"/>
            <p:cNvSpPr/>
            <p:nvPr/>
          </p:nvSpPr>
          <p:spPr>
            <a:xfrm>
              <a:off x="9044724" y="1112586"/>
              <a:ext cx="617760" cy="617760"/>
            </a:xfrm>
            <a:prstGeom prst="ellipse">
              <a:avLst/>
            </a:prstGeom>
            <a:solidFill>
              <a:srgbClr val="5EB3E4"/>
            </a:solidFill>
            <a:ln w="38100"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979239" y="1333378"/>
              <a:ext cx="753732" cy="251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6500K</a:t>
              </a:r>
              <a:endParaRPr kumimoji="0" lang="ru-RU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3328" y="1816697"/>
            <a:ext cx="672982" cy="6607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/>
          <a:srcRect l="9356" t="17829" r="17484" b="9789"/>
          <a:stretch>
            <a:fillRect/>
          </a:stretch>
        </p:blipFill>
        <p:spPr>
          <a:xfrm>
            <a:off x="11080026" y="1828622"/>
            <a:ext cx="627763" cy="6277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75" y="4060636"/>
            <a:ext cx="2994376" cy="20326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704" y="2654067"/>
            <a:ext cx="3900753" cy="29786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/>
        </p:nvSpPr>
        <p:spPr>
          <a:xfrm>
            <a:off x="5975616" y="402102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5975616" y="402102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62573" y="5718309"/>
            <a:ext cx="617760" cy="61776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3863" y="5943855"/>
            <a:ext cx="753732" cy="25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4000K</a:t>
            </a:r>
            <a:endParaRPr kumimoji="0" lang="ru-RU" sz="15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021824" y="5736895"/>
            <a:ext cx="617760" cy="61776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3486" y="5957687"/>
            <a:ext cx="606256" cy="254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IP65</a:t>
            </a:r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189198" y="5718309"/>
            <a:ext cx="753732" cy="617760"/>
            <a:chOff x="8979239" y="1112586"/>
            <a:chExt cx="753732" cy="617760"/>
          </a:xfrm>
        </p:grpSpPr>
        <p:sp>
          <p:nvSpPr>
            <p:cNvPr id="30" name="Овал 29"/>
            <p:cNvSpPr/>
            <p:nvPr/>
          </p:nvSpPr>
          <p:spPr>
            <a:xfrm>
              <a:off x="9044724" y="1112586"/>
              <a:ext cx="617760" cy="617760"/>
            </a:xfrm>
            <a:prstGeom prst="ellipse">
              <a:avLst/>
            </a:prstGeom>
            <a:solidFill>
              <a:srgbClr val="5EB3E4"/>
            </a:solidFill>
            <a:ln w="38100"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979239" y="1333378"/>
              <a:ext cx="753732" cy="251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6500K</a:t>
              </a:r>
              <a:endParaRPr kumimoji="0" lang="ru-RU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6672" y="5706384"/>
            <a:ext cx="672982" cy="6607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/>
          <a:srcRect l="9356" t="17829" r="17484" b="9789"/>
          <a:stretch>
            <a:fillRect/>
          </a:stretch>
        </p:blipFill>
        <p:spPr>
          <a:xfrm>
            <a:off x="3413370" y="5718309"/>
            <a:ext cx="627763" cy="6277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37296" y="941983"/>
            <a:ext cx="650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Внешний вид и особенности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57" name="Oval 24"/>
          <p:cNvSpPr>
            <a:spLocks noChangeAspect="1"/>
          </p:cNvSpPr>
          <p:nvPr/>
        </p:nvSpPr>
        <p:spPr>
          <a:xfrm>
            <a:off x="5097918" y="5665778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endParaRPr kumimoji="0" lang="pl-PL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TextBox 25"/>
          <p:cNvSpPr txBox="1"/>
          <p:nvPr/>
        </p:nvSpPr>
        <p:spPr>
          <a:xfrm>
            <a:off x="5097918" y="5806949"/>
            <a:ext cx="7521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Цветная</a:t>
            </a: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упаковка</a:t>
            </a:r>
            <a:endParaRPr kumimoji="0" lang="pl-PL" sz="11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9" name="Oval 24"/>
          <p:cNvSpPr>
            <a:spLocks noChangeAspect="1"/>
          </p:cNvSpPr>
          <p:nvPr/>
        </p:nvSpPr>
        <p:spPr>
          <a:xfrm>
            <a:off x="5971949" y="5665778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TextBox 25"/>
          <p:cNvSpPr txBox="1"/>
          <p:nvPr/>
        </p:nvSpPr>
        <p:spPr>
          <a:xfrm>
            <a:off x="5969594" y="5796187"/>
            <a:ext cx="744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12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Удобная</a:t>
            </a:r>
            <a:endParaRPr lang="ru-RU" sz="1200" b="1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скоба</a:t>
            </a:r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2024" y="2204864"/>
            <a:ext cx="51606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Удобный и простой монтаж благодаря изогнутой монтажной скобе и длине кабеля в 50 см</a:t>
            </a:r>
            <a:endParaRPr lang="ru-RU" dirty="0"/>
          </a:p>
          <a:p>
            <a:endParaRPr lang="ru-RU" dirty="0"/>
          </a:p>
          <a:p>
            <a:r>
              <a:rPr lang="ru-RU" dirty="0"/>
              <a:t>Уникальный дизайн</a:t>
            </a:r>
            <a:r>
              <a:rPr lang="en-US" dirty="0"/>
              <a:t>, </a:t>
            </a:r>
            <a:r>
              <a:rPr lang="ru-RU" dirty="0"/>
              <a:t>собственная пресс-форма</a:t>
            </a:r>
            <a:endParaRPr lang="ru-RU" dirty="0"/>
          </a:p>
          <a:p>
            <a:endParaRPr lang="ru-RU" dirty="0"/>
          </a:p>
          <a:p>
            <a:r>
              <a:rPr lang="ru-RU" dirty="0"/>
              <a:t>Матовое стекло</a:t>
            </a:r>
            <a:endParaRPr lang="ru-RU" dirty="0"/>
          </a:p>
          <a:p>
            <a:endParaRPr lang="ru-RU" dirty="0"/>
          </a:p>
          <a:p>
            <a:r>
              <a:rPr lang="ru-RU" dirty="0"/>
              <a:t>Компактный корпус </a:t>
            </a:r>
            <a:endParaRPr lang="ru-RU" dirty="0"/>
          </a:p>
        </p:txBody>
      </p:sp>
      <p:sp>
        <p:nvSpPr>
          <p:cNvPr id="2" name="Oval 24"/>
          <p:cNvSpPr>
            <a:spLocks noChangeAspect="1"/>
          </p:cNvSpPr>
          <p:nvPr/>
        </p:nvSpPr>
        <p:spPr>
          <a:xfrm>
            <a:off x="4195259" y="5665778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endParaRPr kumimoji="0" lang="pl-PL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5"/>
          <p:cNvSpPr txBox="1"/>
          <p:nvPr/>
        </p:nvSpPr>
        <p:spPr>
          <a:xfrm>
            <a:off x="4188822" y="5794945"/>
            <a:ext cx="8020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cm 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9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кабель</a:t>
            </a:r>
            <a:endParaRPr kumimoji="0" lang="pl-PL" sz="9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333" y="2074947"/>
            <a:ext cx="3900753" cy="2978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/>
        </p:nvSpPr>
        <p:spPr>
          <a:xfrm>
            <a:off x="5975616" y="402102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5975616" y="402102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62573" y="5718309"/>
            <a:ext cx="617760" cy="61776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3863" y="5943855"/>
            <a:ext cx="753732" cy="25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4000K</a:t>
            </a:r>
            <a:endParaRPr kumimoji="0" lang="ru-RU" sz="15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021824" y="5736895"/>
            <a:ext cx="617760" cy="61776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3486" y="5957687"/>
            <a:ext cx="606256" cy="254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IP65</a:t>
            </a:r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189198" y="5718309"/>
            <a:ext cx="753732" cy="617760"/>
            <a:chOff x="8979239" y="1112586"/>
            <a:chExt cx="753732" cy="617760"/>
          </a:xfrm>
        </p:grpSpPr>
        <p:sp>
          <p:nvSpPr>
            <p:cNvPr id="30" name="Овал 29"/>
            <p:cNvSpPr/>
            <p:nvPr/>
          </p:nvSpPr>
          <p:spPr>
            <a:xfrm>
              <a:off x="9044724" y="1112586"/>
              <a:ext cx="617760" cy="617760"/>
            </a:xfrm>
            <a:prstGeom prst="ellipse">
              <a:avLst/>
            </a:prstGeom>
            <a:solidFill>
              <a:srgbClr val="5EB3E4"/>
            </a:solidFill>
            <a:ln w="38100"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979239" y="1333378"/>
              <a:ext cx="753732" cy="251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6500K</a:t>
              </a:r>
              <a:endParaRPr kumimoji="0" lang="ru-RU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6672" y="5706384"/>
            <a:ext cx="672982" cy="6607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/>
          <a:srcRect l="9356" t="17829" r="17484" b="9789"/>
          <a:stretch>
            <a:fillRect/>
          </a:stretch>
        </p:blipFill>
        <p:spPr>
          <a:xfrm>
            <a:off x="3413370" y="5718309"/>
            <a:ext cx="627763" cy="6277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37296" y="941983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Индивидуальная упаковка 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2297" y="2822435"/>
            <a:ext cx="5160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Яркая красочная упаковка с необходимыми символами на лицевой стороне </a:t>
            </a:r>
            <a:endParaRPr lang="ru-RU"/>
          </a:p>
          <a:p>
            <a:endParaRPr lang="ru-RU"/>
          </a:p>
          <a:p>
            <a:r>
              <a:rPr lang="ru-RU"/>
              <a:t>Фото применения на лицевой стороне упаковки </a:t>
            </a:r>
            <a:endParaRPr lang="ru-RU"/>
          </a:p>
          <a:p>
            <a:endParaRPr lang="ru-RU"/>
          </a:p>
          <a:p>
            <a:r>
              <a:rPr lang="ru-RU"/>
              <a:t>Дублирующие информативные символы на упаковке </a:t>
            </a: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703512" y="5012240"/>
            <a:ext cx="2125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ECO FL TRADE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Oval 24"/>
          <p:cNvSpPr>
            <a:spLocks noChangeAspect="1"/>
          </p:cNvSpPr>
          <p:nvPr/>
        </p:nvSpPr>
        <p:spPr>
          <a:xfrm>
            <a:off x="5064459" y="5659884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endParaRPr kumimoji="0" lang="pl-PL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5064459" y="5801055"/>
            <a:ext cx="7521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Цветная</a:t>
            </a: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упаковка</a:t>
            </a:r>
            <a:endParaRPr kumimoji="0" lang="pl-PL" sz="11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5938490" y="5659884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36135" y="5790293"/>
            <a:ext cx="744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12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Удобная</a:t>
            </a:r>
            <a:endParaRPr lang="ru-RU" sz="1200" b="1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скоба</a:t>
            </a:r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Oval 24"/>
          <p:cNvSpPr>
            <a:spLocks noChangeAspect="1"/>
          </p:cNvSpPr>
          <p:nvPr/>
        </p:nvSpPr>
        <p:spPr>
          <a:xfrm>
            <a:off x="4161800" y="5659884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endParaRPr kumimoji="0" lang="pl-PL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Box 25"/>
          <p:cNvSpPr txBox="1"/>
          <p:nvPr/>
        </p:nvSpPr>
        <p:spPr>
          <a:xfrm>
            <a:off x="4155363" y="5789051"/>
            <a:ext cx="8020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cm 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9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кабель</a:t>
            </a:r>
            <a:endParaRPr kumimoji="0" lang="pl-PL" sz="9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475" y="2232198"/>
            <a:ext cx="2918781" cy="25930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/>
        </p:nvSpPr>
        <p:spPr>
          <a:xfrm>
            <a:off x="5975616" y="402102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5975616" y="402102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667037" y="1775909"/>
            <a:ext cx="617760" cy="61776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08327" y="2001455"/>
            <a:ext cx="753732" cy="25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4000K</a:t>
            </a:r>
            <a:endParaRPr kumimoji="0" lang="ru-RU" sz="15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0126288" y="1794495"/>
            <a:ext cx="617760" cy="61776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27950" y="2015287"/>
            <a:ext cx="606256" cy="254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IP65</a:t>
            </a:r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9293662" y="1775909"/>
            <a:ext cx="753732" cy="617760"/>
            <a:chOff x="8979239" y="1112586"/>
            <a:chExt cx="753732" cy="617760"/>
          </a:xfrm>
        </p:grpSpPr>
        <p:sp>
          <p:nvSpPr>
            <p:cNvPr id="30" name="Овал 29"/>
            <p:cNvSpPr/>
            <p:nvPr/>
          </p:nvSpPr>
          <p:spPr>
            <a:xfrm>
              <a:off x="9044724" y="1112586"/>
              <a:ext cx="617760" cy="617760"/>
            </a:xfrm>
            <a:prstGeom prst="ellipse">
              <a:avLst/>
            </a:prstGeom>
            <a:solidFill>
              <a:srgbClr val="5EB3E4"/>
            </a:solidFill>
            <a:ln w="38100"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979239" y="1333378"/>
              <a:ext cx="753732" cy="251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6500K</a:t>
              </a:r>
              <a:endParaRPr kumimoji="0" lang="ru-RU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81136" y="1763984"/>
            <a:ext cx="672982" cy="6607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/>
          <a:srcRect l="9356" t="17829" r="17484" b="9789"/>
          <a:stretch>
            <a:fillRect/>
          </a:stretch>
        </p:blipFill>
        <p:spPr>
          <a:xfrm>
            <a:off x="11517834" y="1775909"/>
            <a:ext cx="627763" cy="6277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37296" y="941983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Артикулы к заказу</a:t>
            </a:r>
            <a:endParaRPr lang="ru-RU" sz="3200" dirty="0">
              <a:solidFill>
                <a:schemeClr val="bg1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8370821" y="3025033"/>
            <a:ext cx="617760" cy="617760"/>
            <a:chOff x="9016434" y="1832441"/>
            <a:chExt cx="617760" cy="617760"/>
          </a:xfrm>
        </p:grpSpPr>
        <p:sp>
          <p:nvSpPr>
            <p:cNvPr id="34" name="Овал 33"/>
            <p:cNvSpPr/>
            <p:nvPr/>
          </p:nvSpPr>
          <p:spPr>
            <a:xfrm>
              <a:off x="9016434" y="1832441"/>
              <a:ext cx="617760" cy="6177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036621" y="1990092"/>
              <a:ext cx="593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</a:t>
              </a:r>
              <a:r>
                <a:rPr kumimoji="0" lang="en-US" sz="1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US" sz="1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lm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/W</a:t>
              </a: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9179608" y="3010336"/>
            <a:ext cx="620032" cy="617760"/>
            <a:chOff x="9006969" y="1800947"/>
            <a:chExt cx="620032" cy="617760"/>
          </a:xfrm>
        </p:grpSpPr>
        <p:sp>
          <p:nvSpPr>
            <p:cNvPr id="38" name="Овал 37"/>
            <p:cNvSpPr/>
            <p:nvPr/>
          </p:nvSpPr>
          <p:spPr>
            <a:xfrm>
              <a:off x="9006969" y="1800947"/>
              <a:ext cx="617760" cy="6177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009524" y="1975766"/>
              <a:ext cx="617477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IK0</a:t>
              </a:r>
              <a:r>
                <a:rPr kumimoji="0" lang="ru-RU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9954615" y="3025033"/>
            <a:ext cx="627096" cy="617760"/>
            <a:chOff x="9035388" y="1112586"/>
            <a:chExt cx="627096" cy="617760"/>
          </a:xfrm>
        </p:grpSpPr>
        <p:sp>
          <p:nvSpPr>
            <p:cNvPr id="42" name="Овал 41"/>
            <p:cNvSpPr/>
            <p:nvPr/>
          </p:nvSpPr>
          <p:spPr>
            <a:xfrm>
              <a:off x="9044724" y="1112586"/>
              <a:ext cx="617760" cy="617760"/>
            </a:xfrm>
            <a:prstGeom prst="ellipse">
              <a:avLst/>
            </a:prstGeom>
            <a:solidFill>
              <a:srgbClr val="5EB3E4"/>
            </a:solidFill>
            <a:ln w="38100"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035388" y="1315740"/>
              <a:ext cx="6270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100" b="1" dirty="0">
                  <a:solidFill>
                    <a:prstClr val="white"/>
                  </a:solidFill>
                  <a:latin typeface="Arial" panose="020B0604020202020204"/>
                </a:rPr>
                <a:t>-30+40</a:t>
              </a:r>
              <a:endPara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7" name="Овал 46"/>
          <p:cNvSpPr/>
          <p:nvPr/>
        </p:nvSpPr>
        <p:spPr>
          <a:xfrm>
            <a:off x="7893547" y="1794495"/>
            <a:ext cx="617760" cy="61776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06304" y="1996701"/>
            <a:ext cx="7521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/>
              </a:rPr>
              <a:t>CRI &gt;70</a:t>
            </a:r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91491" y="3756319"/>
            <a:ext cx="3682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Защита от импульсных скачков напряжения до 0.5 </a:t>
            </a:r>
            <a:r>
              <a:rPr lang="ru-RU" err="1"/>
              <a:t>кВ</a:t>
            </a:r>
            <a:r>
              <a:rPr lang="ru-RU"/>
              <a:t> (10</a:t>
            </a:r>
            <a:r>
              <a:rPr lang="en-US"/>
              <a:t>W</a:t>
            </a:r>
            <a:r>
              <a:rPr lang="ru-RU"/>
              <a:t> </a:t>
            </a:r>
            <a:r>
              <a:rPr lang="en-US"/>
              <a:t>&amp;</a:t>
            </a:r>
            <a:r>
              <a:rPr lang="ru-RU"/>
              <a:t> 20</a:t>
            </a:r>
            <a:r>
              <a:rPr lang="en-US"/>
              <a:t>W) </a:t>
            </a:r>
            <a:r>
              <a:rPr lang="ru-RU"/>
              <a:t>остальные имеют защиту 1кВ</a:t>
            </a: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337174" y="2434731"/>
            <a:ext cx="4542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ECO FLOODLIGHT </a:t>
            </a:r>
            <a:endParaRPr lang="ru-RU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10781136" y="3021076"/>
            <a:ext cx="617760" cy="61776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694777" y="3134755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L70 T+25 </a:t>
            </a: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20.000h</a:t>
            </a:r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Oval 24"/>
          <p:cNvSpPr>
            <a:spLocks noChangeAspect="1"/>
          </p:cNvSpPr>
          <p:nvPr/>
        </p:nvSpPr>
        <p:spPr>
          <a:xfrm>
            <a:off x="9799175" y="5517312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endParaRPr kumimoji="0" lang="pl-PL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25"/>
          <p:cNvSpPr txBox="1"/>
          <p:nvPr/>
        </p:nvSpPr>
        <p:spPr>
          <a:xfrm>
            <a:off x="9799175" y="5658483"/>
            <a:ext cx="7521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Цветная</a:t>
            </a: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упаковка</a:t>
            </a:r>
            <a:endParaRPr kumimoji="0" lang="pl-PL" sz="11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Oval 24"/>
          <p:cNvSpPr>
            <a:spLocks noChangeAspect="1"/>
          </p:cNvSpPr>
          <p:nvPr/>
        </p:nvSpPr>
        <p:spPr>
          <a:xfrm>
            <a:off x="10673206" y="5517312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25"/>
          <p:cNvSpPr txBox="1"/>
          <p:nvPr/>
        </p:nvSpPr>
        <p:spPr>
          <a:xfrm>
            <a:off x="10670851" y="5647721"/>
            <a:ext cx="744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12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Удобная</a:t>
            </a:r>
            <a:endParaRPr lang="ru-RU" sz="1200" b="1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скоба</a:t>
            </a:r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Oval 24"/>
          <p:cNvSpPr>
            <a:spLocks noChangeAspect="1"/>
          </p:cNvSpPr>
          <p:nvPr/>
        </p:nvSpPr>
        <p:spPr>
          <a:xfrm>
            <a:off x="8854718" y="5517312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endParaRPr kumimoji="0" lang="pl-PL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25"/>
          <p:cNvSpPr txBox="1"/>
          <p:nvPr/>
        </p:nvSpPr>
        <p:spPr>
          <a:xfrm>
            <a:off x="8848281" y="5646479"/>
            <a:ext cx="8020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cm 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9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кабель</a:t>
            </a:r>
            <a:endParaRPr kumimoji="0" lang="pl-PL" sz="9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93669" y="2705733"/>
          <a:ext cx="3962400" cy="2952750"/>
        </p:xfrm>
        <a:graphic>
          <a:graphicData uri="http://schemas.openxmlformats.org/drawingml/2006/table">
            <a:tbl>
              <a:tblPr/>
              <a:tblGrid>
                <a:gridCol w="1056429"/>
                <a:gridCol w="2905971"/>
              </a:tblGrid>
              <a:tr h="1047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продукта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4099854399992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 ECO 10W740 BK 56X1 G4RU LEDV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4099854400018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 ECO 10W765 BK 56X1 G4RU LEDV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4099854400032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 ECO 20W740 BK 36X1 G4RU LEDV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4099854400056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 ECO 20W765 BK 36X1 G4RU LEDV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4099854400070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 ECO 30W740 BK 24X1 G4RU LEDV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4099854400094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 ECO 30W765 BK 24X1 G4RU LEDV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4099854400117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 ECO 50W740 BK 18X1 G4RU LEDV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4099854400131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 ECO 50W765 BK 18X1 G4RU LEDV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4099854400155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 ECO 100W740 BK 7X1 G4RU LEDV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4099854400179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 ECO 100W765 BK 7X1 G4RU LEDV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5_LEDVANCE">
  <a:themeElements>
    <a:clrScheme name="Custom 6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FF6600"/>
      </a:accent1>
      <a:accent2>
        <a:srgbClr val="9C9E9F"/>
      </a:accent2>
      <a:accent3>
        <a:srgbClr val="CBCBCB"/>
      </a:accent3>
      <a:accent4>
        <a:srgbClr val="FF8555"/>
      </a:accent4>
      <a:accent5>
        <a:srgbClr val="FFA37E"/>
      </a:accent5>
      <a:accent6>
        <a:srgbClr val="FFC2A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 sz="1600" dirty="0" err="1" smtClean="0"/>
        </a:defPPr>
      </a:lst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custClrLst>
    <a:custClr name="Yellow">
      <a:srgbClr val="FFE32C"/>
    </a:custClr>
    <a:custClr name="Blue">
      <a:srgbClr val="0044FC"/>
    </a:custClr>
    <a:custClr name="Petrol">
      <a:srgbClr val="40F1B5"/>
    </a:custClr>
    <a:custClr name="Pink">
      <a:srgbClr val="D71BB6"/>
    </a:custClr>
    <a:custClr name="Red">
      <a:srgbClr val="FD3E14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FA6EBFDB9448640BF1F9A362CF66F17" ma:contentTypeVersion="1" ma:contentTypeDescription="Создание документа." ma:contentTypeScope="" ma:versionID="ee4490278c00f8d52a3a9d5aebf9139c">
  <xsd:schema xmlns:xsd="http://www.w3.org/2001/XMLSchema" xmlns:xs="http://www.w3.org/2001/XMLSchema" xmlns:p="http://schemas.microsoft.com/office/2006/metadata/properties" xmlns:ns2="84b75b5b-205a-4e3e-ae01-f59ac1dc8abe" targetNamespace="http://schemas.microsoft.com/office/2006/metadata/properties" ma:root="true" ma:fieldsID="d92db3e2363b8775cc3c2b0567804434" ns2:_="">
    <xsd:import namespace="84b75b5b-205a-4e3e-ae01-f59ac1dc8ab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75b5b-205a-4e3e-ae01-f59ac1dc8a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278EBE-ED94-413F-9722-9B0AADD4B01A}">
  <ds:schemaRefs/>
</ds:datastoreItem>
</file>

<file path=customXml/itemProps2.xml><?xml version="1.0" encoding="utf-8"?>
<ds:datastoreItem xmlns:ds="http://schemas.openxmlformats.org/officeDocument/2006/customXml" ds:itemID="{A59068C7-9276-4B80-915C-679DFDC62173}">
  <ds:schemaRefs/>
</ds:datastoreItem>
</file>

<file path=customXml/itemProps3.xml><?xml version="1.0" encoding="utf-8"?>
<ds:datastoreItem xmlns:ds="http://schemas.openxmlformats.org/officeDocument/2006/customXml" ds:itemID="{E7BE658E-0B35-4735-A8B9-05311A5ACAB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1466</Words>
  <Application>WPS Presentation</Application>
  <PresentationFormat>Широкоэкранный</PresentationFormat>
  <Paragraphs>168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SimSun</vt:lpstr>
      <vt:lpstr>Wingdings</vt:lpstr>
      <vt:lpstr>Arial</vt:lpstr>
      <vt:lpstr>Calibri</vt:lpstr>
      <vt:lpstr>Aptos Narrow</vt:lpstr>
      <vt:lpstr>Segoe UI</vt:lpstr>
      <vt:lpstr>Microsoft YaHei</vt:lpstr>
      <vt:lpstr>Arial Unicode MS</vt:lpstr>
      <vt:lpstr>5_LEDVANCE</vt:lpstr>
      <vt:lpstr>Общий обзор прожекторы ECO FL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Общий обзор</dc:title>
  <dc:creator>Ignasheva, Lidiya</dc:creator>
  <cp:lastModifiedBy>User</cp:lastModifiedBy>
  <cp:revision>10</cp:revision>
  <dcterms:created xsi:type="dcterms:W3CDTF">2022-04-04T13:46:00Z</dcterms:created>
  <dcterms:modified xsi:type="dcterms:W3CDTF">2025-08-24T13:30:05Z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0x010100CFA6EBFDB9448640BF1F9A362CF66F17</vt:lpwstr>
  </property>
  <property fmtid="{D5CDD505-2E9C-101B-9397-08002B2CF9AE}" pid="3" name="MediaServiceImageTags">
    <vt:lpwstr/>
  </property>
  <property fmtid="{D5CDD505-2E9C-101B-9397-08002B2CF9AE}" pid="4" name="ICV">
    <vt:lpwstr>856592CE35D346F18ED01A995A3646DA_13</vt:lpwstr>
  </property>
  <property fmtid="{D5CDD505-2E9C-101B-9397-08002B2CF9AE}" pid="5" name="KSOProductBuildVer">
    <vt:lpwstr>1049-12.2.0.21931</vt:lpwstr>
  </property>
</Properties>
</file>