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3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56" r:id="rId3"/>
    <p:sldId id="14998868" r:id="rId4"/>
    <p:sldId id="16768441" r:id="rId6"/>
    <p:sldId id="16762577" r:id="rId7"/>
    <p:sldId id="16768442" r:id="rId8"/>
    <p:sldId id="16768443" r:id="rId9"/>
    <p:sldId id="16768444" r:id="rId10"/>
    <p:sldId id="16768445" r:id="rId11"/>
    <p:sldId id="269" r:id="rId12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0148" autoAdjust="0"/>
  </p:normalViewPr>
  <p:slideViewPr>
    <p:cSldViewPr snapToGrid="0">
      <p:cViewPr varScale="1">
        <p:scale>
          <a:sx n="57" d="100"/>
          <a:sy n="57" d="100"/>
        </p:scale>
        <p:origin x="9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7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D5AB0-1E68-4C29-93F0-540B32DC0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38.bin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jpeg"/><Relationship Id="rId7" Type="http://schemas.openxmlformats.org/officeDocument/2006/relationships/image" Target="../media/image20.emf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9.xml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jpe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9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image" Target="../media/image25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9.bin"/><Relationship Id="rId2" Type="http://schemas.openxmlformats.org/officeDocument/2006/relationships/tags" Target="../tags/tag63.xml"/><Relationship Id="rId10" Type="http://schemas.openxmlformats.org/officeDocument/2006/relationships/vmlDrawing" Target="../drawings/vmlDrawing39.vml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msk.info@ledvanc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2" imgW="11430" imgH="11430" progId="TCLayout.ActiveDocument.1">
                  <p:embed/>
                </p:oleObj>
              </mc:Choice>
              <mc:Fallback>
                <p:oleObj name="think-cell Slide" r:id="rId2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FLOODLIGHT PERFORMANCE GEN4</a:t>
            </a:r>
            <a:endParaRPr lang="de-DE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Обновление ассортимента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6434" y="883352"/>
            <a:ext cx="4065233" cy="677491"/>
          </a:xfrm>
        </p:spPr>
        <p:txBody>
          <a:bodyPr/>
          <a:lstStyle/>
          <a:p>
            <a:r>
              <a:rPr lang="ru-RU" dirty="0"/>
              <a:t>Преимущества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6213942" y="1847180"/>
            <a:ext cx="5400673" cy="439673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Стойкость к солевому туману 480 ч</a:t>
            </a:r>
            <a:endParaRPr lang="ru-RU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Высокая светоотдача до 150 лм/Вт</a:t>
            </a:r>
            <a:endParaRPr lang="ru-RU" b="1" dirty="0"/>
          </a:p>
          <a:p>
            <a:pPr marL="0" indent="0">
              <a:buClr>
                <a:schemeClr val="tx1"/>
              </a:buClr>
              <a:buNone/>
            </a:pPr>
            <a:r>
              <a:rPr lang="ru-RU" b="1" dirty="0"/>
              <a:t>    </a:t>
            </a:r>
            <a:endParaRPr lang="en-US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В ассортименте представлены версии с фотосенсором и датчиком дневного света</a:t>
            </a: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MULTI SELECT: Регулируемый световой поток в одном прожекторе для разных нужд</a:t>
            </a: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Кабель для подключения длиной 1 м</a:t>
            </a: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5 лет гарантии</a:t>
            </a:r>
            <a:endParaRPr lang="ru-RU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0" indent="0">
              <a:buNone/>
            </a:pPr>
            <a:endParaRPr lang="en-US" sz="1400" baseline="30000" dirty="0"/>
          </a:p>
          <a:p>
            <a:endParaRPr lang="en-US" sz="1400" dirty="0"/>
          </a:p>
        </p:txBody>
      </p:sp>
      <p:graphicFrame>
        <p:nvGraphicFramePr>
          <p:cNvPr id="8" name="Table 3"/>
          <p:cNvGraphicFramePr>
            <a:graphicFrameLocks noGrp="1"/>
          </p:cNvGraphicFramePr>
          <p:nvPr/>
        </p:nvGraphicFramePr>
        <p:xfrm>
          <a:off x="515939" y="274353"/>
          <a:ext cx="5309629" cy="123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09629"/>
              </a:tblGrid>
              <a:tr h="1230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4000" b="1" cap="all" baseline="0" noProof="0" dirty="0">
                          <a:solidFill>
                            <a:schemeClr val="bg1"/>
                          </a:solidFill>
                        </a:rPr>
                        <a:t>LEDVANCE </a:t>
                      </a:r>
                      <a:endParaRPr lang="en-US" sz="4000" b="1" cap="all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4000" b="1" cap="all" baseline="0" noProof="0" dirty="0">
                          <a:solidFill>
                            <a:schemeClr val="bg1"/>
                          </a:solidFill>
                        </a:rPr>
                        <a:t>Floodlight</a:t>
                      </a:r>
                      <a:r>
                        <a:rPr lang="ru-RU" sz="4000" b="1" cap="all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="1" cap="all" baseline="0" noProof="0" dirty="0">
                          <a:solidFill>
                            <a:schemeClr val="bg1"/>
                          </a:solidFill>
                        </a:rPr>
                        <a:t>GEN4</a:t>
                      </a:r>
                      <a:endParaRPr lang="en-US" sz="4000" b="1" cap="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720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A black and white light&#10;&#10;Description automatically generated"/>
          <p:cNvPicPr preferRelativeResize="0"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92803" y="1709298"/>
            <a:ext cx="2920118" cy="1641806"/>
          </a:xfrm>
          <a:prstGeom prst="rect">
            <a:avLst/>
          </a:prstGeom>
        </p:spPr>
      </p:pic>
      <p:pic>
        <p:nvPicPr>
          <p:cNvPr id="5" name="Picture 3" descr="A white light on a black background&#10;&#10;Description automatically generated"/>
          <p:cNvPicPr preferRelativeResize="0"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356315" y="1909536"/>
            <a:ext cx="1382676" cy="1347384"/>
          </a:xfrm>
          <a:prstGeom prst="rect">
            <a:avLst/>
          </a:prstGeom>
        </p:spPr>
      </p:pic>
      <p:pic>
        <p:nvPicPr>
          <p:cNvPr id="6" name="Picture 5" descr="A close-up of a light&#10;&#10;Description automatically generated"/>
          <p:cNvPicPr preferRelativeResize="0">
            <a:picLocks noChangeAspect="1"/>
          </p:cNvPicPr>
          <p:nvPr/>
        </p:nvPicPr>
        <p:blipFill>
          <a:blip r:embed="rId3" cstate="print"/>
          <a:srcRect l="26543" r="22809"/>
          <a:stretch>
            <a:fillRect/>
          </a:stretch>
        </p:blipFill>
        <p:spPr>
          <a:xfrm>
            <a:off x="2933406" y="3712033"/>
            <a:ext cx="2586850" cy="2871614"/>
          </a:xfrm>
          <a:prstGeom prst="rect">
            <a:avLst/>
          </a:prstGeom>
        </p:spPr>
      </p:pic>
      <p:pic>
        <p:nvPicPr>
          <p:cNvPr id="9" name="Picture 6" descr="A white light on a black background&#10;&#10;Description automatically generated"/>
          <p:cNvPicPr preferRelativeResize="0"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34927" y="3748611"/>
            <a:ext cx="2069435" cy="2641172"/>
          </a:xfrm>
          <a:prstGeom prst="rect">
            <a:avLst/>
          </a:prstGeom>
        </p:spPr>
      </p:pic>
      <p:pic>
        <p:nvPicPr>
          <p:cNvPr id="11" name="Picture 10" descr="A black light with a white light&#10;&#10;Description automatically generated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7990" y="1737004"/>
            <a:ext cx="3099422" cy="1742618"/>
          </a:xfrm>
          <a:prstGeom prst="rect">
            <a:avLst/>
          </a:prstGeom>
        </p:spPr>
      </p:pic>
      <p:pic>
        <p:nvPicPr>
          <p:cNvPr id="15" name="Picture 16" descr="A red circle with white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16" y="302241"/>
            <a:ext cx="592199" cy="592199"/>
          </a:xfrm>
          <a:prstGeom prst="rect">
            <a:avLst/>
          </a:prstGeom>
        </p:spPr>
      </p:pic>
      <p:pic>
        <p:nvPicPr>
          <p:cNvPr id="16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667" y="1094123"/>
            <a:ext cx="692273" cy="576896"/>
          </a:xfrm>
          <a:prstGeom prst="rect">
            <a:avLst/>
          </a:prstGeom>
        </p:spPr>
      </p:pic>
      <p:pic>
        <p:nvPicPr>
          <p:cNvPr id="17" name="Grafik 9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123940" y="1108971"/>
            <a:ext cx="823269" cy="547200"/>
          </a:xfrm>
          <a:prstGeom prst="rect">
            <a:avLst/>
          </a:prstGeom>
        </p:spPr>
      </p:pic>
      <p:pic>
        <p:nvPicPr>
          <p:cNvPr id="18" name="Picture 31" descr="A orange circle with white text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73" y="306001"/>
            <a:ext cx="592199" cy="592199"/>
          </a:xfrm>
          <a:prstGeom prst="rect">
            <a:avLst/>
          </a:prstGeom>
        </p:spPr>
      </p:pic>
      <p:pic>
        <p:nvPicPr>
          <p:cNvPr id="19" name="Grafik 9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876059" y="306000"/>
            <a:ext cx="592198" cy="592989"/>
          </a:xfrm>
          <a:prstGeom prst="rect">
            <a:avLst/>
          </a:prstGeom>
        </p:spPr>
      </p:pic>
      <p:pic>
        <p:nvPicPr>
          <p:cNvPr id="20" name="Picture 33" descr="A orange circle with white text and a triangle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2" y="311559"/>
            <a:ext cx="592198" cy="592198"/>
          </a:xfrm>
          <a:prstGeom prst="rect">
            <a:avLst/>
          </a:prstGeom>
        </p:spPr>
      </p:pic>
      <p:pic>
        <p:nvPicPr>
          <p:cNvPr id="22" name="Picture 1" descr="A circular orange and white logo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84" y="273923"/>
            <a:ext cx="609429" cy="609429"/>
          </a:xfrm>
          <a:prstGeom prst="rect">
            <a:avLst/>
          </a:prstGeom>
        </p:spPr>
      </p:pic>
      <p:pic>
        <p:nvPicPr>
          <p:cNvPr id="23" name="Picture 7" descr="A close up of a logo&#10;&#10;Description automatically generate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93" y="306000"/>
            <a:ext cx="592200" cy="59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ligh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1" y="998113"/>
            <a:ext cx="6812588" cy="4775625"/>
          </a:xfrm>
        </p:spPr>
      </p:pic>
      <p:cxnSp>
        <p:nvCxnSpPr>
          <p:cNvPr id="9" name="Connector: Elbow 8"/>
          <p:cNvCxnSpPr/>
          <p:nvPr/>
        </p:nvCxnSpPr>
        <p:spPr bwMode="gray">
          <a:xfrm>
            <a:off x="1032311" y="1210889"/>
            <a:ext cx="3233087" cy="1747891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8992" y="940750"/>
            <a:ext cx="253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службы</a:t>
            </a:r>
            <a:r>
              <a:rPr lang="de-DE" sz="1400" b="1" dirty="0"/>
              <a:t>: </a:t>
            </a:r>
            <a:endParaRPr lang="de-DE" sz="1400" b="1" dirty="0"/>
          </a:p>
          <a:p>
            <a:r>
              <a:rPr lang="de-DE" sz="1400" dirty="0"/>
              <a:t>75.000</a:t>
            </a:r>
            <a:r>
              <a:rPr lang="ru-RU" sz="1400" dirty="0"/>
              <a:t>ч</a:t>
            </a:r>
            <a:r>
              <a:rPr lang="de-DE" sz="1400" dirty="0"/>
              <a:t> L80B50</a:t>
            </a:r>
            <a:endParaRPr lang="de-DE" sz="1400" dirty="0"/>
          </a:p>
        </p:txBody>
      </p:sp>
      <p:cxnSp>
        <p:nvCxnSpPr>
          <p:cNvPr id="11" name="Connector: Elbow 10"/>
          <p:cNvCxnSpPr/>
          <p:nvPr/>
        </p:nvCxnSpPr>
        <p:spPr bwMode="gray">
          <a:xfrm flipV="1">
            <a:off x="605162" y="4439118"/>
            <a:ext cx="3363163" cy="947015"/>
          </a:xfrm>
          <a:prstGeom prst="bentConnector3">
            <a:avLst>
              <a:gd name="adj1" fmla="val 53399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86195" y="4327132"/>
            <a:ext cx="253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Дышащая мембрана</a:t>
            </a:r>
            <a:r>
              <a:rPr lang="de-DE" sz="1400" b="1" dirty="0"/>
              <a:t>: </a:t>
            </a:r>
            <a:endParaRPr lang="de-DE" sz="1400" b="1" dirty="0"/>
          </a:p>
          <a:p>
            <a:r>
              <a:rPr lang="ru-RU" sz="1400" dirty="0"/>
              <a:t>Во всех версиях</a:t>
            </a:r>
            <a:endParaRPr lang="de-D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676" y="6020910"/>
            <a:ext cx="2539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Переключатель</a:t>
            </a:r>
            <a:endParaRPr lang="de-DE" sz="1400" b="1" dirty="0"/>
          </a:p>
          <a:p>
            <a:r>
              <a:rPr lang="ru-RU" sz="1400" dirty="0"/>
              <a:t>Можно уменьшить или увеличить световой поток</a:t>
            </a:r>
            <a:endParaRPr lang="de-DE" sz="1400" dirty="0"/>
          </a:p>
        </p:txBody>
      </p:sp>
      <p:cxnSp>
        <p:nvCxnSpPr>
          <p:cNvPr id="14" name="Connector: Elbow 13"/>
          <p:cNvCxnSpPr/>
          <p:nvPr/>
        </p:nvCxnSpPr>
        <p:spPr bwMode="gray">
          <a:xfrm flipV="1">
            <a:off x="3234035" y="5704904"/>
            <a:ext cx="1754625" cy="675061"/>
          </a:xfrm>
          <a:prstGeom prst="bentConnector3">
            <a:avLst>
              <a:gd name="adj1" fmla="val 100279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/>
          <p:nvPr/>
        </p:nvCxnSpPr>
        <p:spPr bwMode="gray">
          <a:xfrm rot="5400000">
            <a:off x="4159729" y="1296235"/>
            <a:ext cx="2406033" cy="1284325"/>
          </a:xfrm>
          <a:prstGeom prst="bentConnector3">
            <a:avLst>
              <a:gd name="adj1" fmla="val -583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20676" y="1402245"/>
            <a:ext cx="2539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Современный дизайн</a:t>
            </a:r>
            <a:endParaRPr lang="de-DE" sz="1400" b="1" dirty="0"/>
          </a:p>
          <a:p>
            <a:r>
              <a:rPr lang="ru-RU" sz="1400" dirty="0"/>
              <a:t>Закаленное стекло для равномерного освещения</a:t>
            </a:r>
            <a:endParaRPr lang="de-DE" sz="1400" dirty="0"/>
          </a:p>
        </p:txBody>
      </p:sp>
      <p:cxnSp>
        <p:nvCxnSpPr>
          <p:cNvPr id="18" name="Connector: Elbow 17"/>
          <p:cNvCxnSpPr/>
          <p:nvPr/>
        </p:nvCxnSpPr>
        <p:spPr bwMode="gray">
          <a:xfrm flipV="1">
            <a:off x="1874668" y="2958780"/>
            <a:ext cx="2390730" cy="365265"/>
          </a:xfrm>
          <a:prstGeom prst="bentConnector3">
            <a:avLst>
              <a:gd name="adj1" fmla="val 32492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020" y="5123405"/>
            <a:ext cx="2539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5 </a:t>
            </a:r>
            <a:r>
              <a:rPr lang="ru-RU" sz="1400" b="1" dirty="0"/>
              <a:t>лет гарантии</a:t>
            </a:r>
            <a:endParaRPr lang="de-DE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66304" y="446046"/>
            <a:ext cx="2386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Высокая светоотдача</a:t>
            </a:r>
            <a:r>
              <a:rPr lang="de-DE" sz="1400" b="1" dirty="0"/>
              <a:t>:</a:t>
            </a:r>
            <a:endParaRPr lang="de-DE" sz="1400" b="1" dirty="0"/>
          </a:p>
          <a:p>
            <a:r>
              <a:rPr lang="ru-RU" sz="1400" dirty="0"/>
              <a:t>До </a:t>
            </a:r>
            <a:r>
              <a:rPr lang="de-DE" sz="1400" dirty="0"/>
              <a:t>150 </a:t>
            </a:r>
            <a:r>
              <a:rPr lang="ru-RU" sz="1400" dirty="0"/>
              <a:t>лм</a:t>
            </a:r>
            <a:r>
              <a:rPr lang="de-DE" sz="1400" dirty="0"/>
              <a:t>/</a:t>
            </a:r>
            <a:r>
              <a:rPr lang="ru-RU" sz="1400" dirty="0"/>
              <a:t>Вт</a:t>
            </a:r>
            <a:endParaRPr lang="de-DE" sz="1400" dirty="0"/>
          </a:p>
          <a:p>
            <a:endParaRPr lang="de-DE" sz="1400" dirty="0"/>
          </a:p>
        </p:txBody>
      </p:sp>
      <p:cxnSp>
        <p:nvCxnSpPr>
          <p:cNvPr id="22" name="Connector: Elbow 21"/>
          <p:cNvCxnSpPr/>
          <p:nvPr/>
        </p:nvCxnSpPr>
        <p:spPr bwMode="gray">
          <a:xfrm rot="10800000" flipV="1">
            <a:off x="7598694" y="1663855"/>
            <a:ext cx="2891648" cy="1139074"/>
          </a:xfrm>
          <a:prstGeom prst="bentConnector3">
            <a:avLst>
              <a:gd name="adj1" fmla="val 64698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34" y="3026639"/>
            <a:ext cx="692273" cy="576896"/>
          </a:xfrm>
          <a:prstGeom prst="rect">
            <a:avLst/>
          </a:prstGeom>
        </p:spPr>
      </p:pic>
      <p:cxnSp>
        <p:nvCxnSpPr>
          <p:cNvPr id="25" name="Connector: Elbow 24"/>
          <p:cNvCxnSpPr/>
          <p:nvPr/>
        </p:nvCxnSpPr>
        <p:spPr bwMode="gray">
          <a:xfrm rot="10800000">
            <a:off x="5985071" y="5472336"/>
            <a:ext cx="2432048" cy="818238"/>
          </a:xfrm>
          <a:prstGeom prst="bentConnector3">
            <a:avLst>
              <a:gd name="adj1" fmla="val 99778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orange circle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102" y="6134577"/>
            <a:ext cx="547200" cy="547200"/>
          </a:xfrm>
          <a:prstGeom prst="rect">
            <a:avLst/>
          </a:prstGeom>
        </p:spPr>
      </p:pic>
      <p:pic>
        <p:nvPicPr>
          <p:cNvPr id="28" name="Picture 27" descr="A orange circle with white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39" y="6134051"/>
            <a:ext cx="547200" cy="547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207699" y="3025185"/>
            <a:ext cx="528129" cy="548651"/>
            <a:chOff x="7789946" y="1038105"/>
            <a:chExt cx="528129" cy="548651"/>
          </a:xfrm>
        </p:grpSpPr>
        <p:sp>
          <p:nvSpPr>
            <p:cNvPr id="31" name="Oval 30"/>
            <p:cNvSpPr/>
            <p:nvPr/>
          </p:nvSpPr>
          <p:spPr>
            <a:xfrm>
              <a:off x="7789946" y="1038105"/>
              <a:ext cx="528129" cy="54865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34F2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de-DE" sz="1600" err="1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36393" y="1143153"/>
              <a:ext cx="476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C4</a:t>
              </a:r>
              <a:endParaRPr lang="de-DE" sz="160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618639" y="2477532"/>
            <a:ext cx="161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Коррозийная стойкость</a:t>
            </a:r>
            <a:r>
              <a:rPr lang="de-DE" sz="1400" b="1" dirty="0"/>
              <a:t>:</a:t>
            </a:r>
            <a:endParaRPr lang="de-DE" sz="1400" b="1" dirty="0"/>
          </a:p>
        </p:txBody>
      </p:sp>
      <p:pic>
        <p:nvPicPr>
          <p:cNvPr id="35" name="Picture 34" descr="A circular orange and white logo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85" y="5557455"/>
            <a:ext cx="648000" cy="64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40459" y="6118355"/>
            <a:ext cx="184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Гермоввод</a:t>
            </a:r>
            <a:r>
              <a:rPr lang="ru-RU" sz="1400" dirty="0"/>
              <a:t> и кабель 1 м </a:t>
            </a:r>
            <a:endParaRPr lang="de-DE" sz="1400" dirty="0"/>
          </a:p>
        </p:txBody>
      </p:sp>
      <p:cxnSp>
        <p:nvCxnSpPr>
          <p:cNvPr id="58" name="Connector: Elbow 57"/>
          <p:cNvCxnSpPr/>
          <p:nvPr/>
        </p:nvCxnSpPr>
        <p:spPr bwMode="gray">
          <a:xfrm rot="10800000">
            <a:off x="6320118" y="4195483"/>
            <a:ext cx="4839574" cy="396451"/>
          </a:xfrm>
          <a:prstGeom prst="bentConnector3">
            <a:avLst>
              <a:gd name="adj1" fmla="val 100385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 close up of a logo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48" y="182316"/>
            <a:ext cx="559653" cy="559653"/>
          </a:xfrm>
          <a:prstGeom prst="rect">
            <a:avLst/>
          </a:prstGeom>
        </p:spPr>
      </p:pic>
      <p:pic>
        <p:nvPicPr>
          <p:cNvPr id="74" name="Grafik 62" descr="Ein Bild, das Text, ClipArt enthält.&#10;&#10;Automatisch generierte Beschreibu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13874" y="201158"/>
            <a:ext cx="548651" cy="548651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620676" y="744258"/>
            <a:ext cx="91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Sensor</a:t>
            </a:r>
            <a:endParaRPr lang="de-DE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688420" y="5431182"/>
            <a:ext cx="913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Small Power + Sensor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9" grpId="0"/>
      <p:bldP spid="21" grpId="0"/>
      <p:bldP spid="34" grpId="0"/>
      <p:bldP spid="49" grpId="0"/>
      <p:bldP spid="7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rectangular device with a screen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10679" b="28655"/>
          <a:stretch>
            <a:fillRect/>
          </a:stretch>
        </p:blipFill>
        <p:spPr>
          <a:xfrm>
            <a:off x="6805462" y="1777441"/>
            <a:ext cx="4708075" cy="3102922"/>
          </a:xfrm>
          <a:prstGeom prst="rect">
            <a:avLst/>
          </a:prstGeom>
        </p:spPr>
      </p:pic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or: Elbow 9"/>
          <p:cNvCxnSpPr/>
          <p:nvPr/>
        </p:nvCxnSpPr>
        <p:spPr bwMode="gray">
          <a:xfrm flipV="1">
            <a:off x="2841812" y="4431165"/>
            <a:ext cx="4103178" cy="93570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ose-up of a small black devic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" y="524988"/>
            <a:ext cx="4976051" cy="3488212"/>
          </a:xfrm>
          <a:prstGeom prst="rect">
            <a:avLst/>
          </a:prstGeom>
        </p:spPr>
      </p:pic>
      <p:cxnSp>
        <p:nvCxnSpPr>
          <p:cNvPr id="16" name="Connector: Elbow 15"/>
          <p:cNvCxnSpPr/>
          <p:nvPr/>
        </p:nvCxnSpPr>
        <p:spPr bwMode="gray">
          <a:xfrm rot="10800000" flipV="1">
            <a:off x="3585884" y="995082"/>
            <a:ext cx="3359106" cy="1828800"/>
          </a:xfrm>
          <a:prstGeom prst="bentConnector3">
            <a:avLst>
              <a:gd name="adj1" fmla="val 66013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gray">
          <a:xfrm>
            <a:off x="10587604" y="4013200"/>
            <a:ext cx="4191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Arrow: Rotate left with solid fi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6500" y="4330069"/>
            <a:ext cx="550294" cy="550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131" y="731001"/>
            <a:ext cx="2420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i="0" u="none" strike="noStrike" baseline="0" dirty="0">
                <a:solidFill>
                  <a:srgbClr val="FF6600"/>
                </a:solidFill>
                <a:latin typeface="HelveticaNeueLTPro-Bd"/>
              </a:rPr>
              <a:t>Долговечная работа:</a:t>
            </a:r>
            <a:endParaRPr lang="ru-RU" sz="1400" b="0" i="0" u="none" strike="noStrike" baseline="0" dirty="0">
              <a:solidFill>
                <a:srgbClr val="FF6600"/>
              </a:solidFill>
              <a:latin typeface="HelveticaNeueLTPro-Bd"/>
            </a:endParaRPr>
          </a:p>
          <a:p>
            <a:pPr algn="l"/>
            <a:r>
              <a:rPr lang="ru-RU" sz="1400" b="0" i="0" u="none" strike="noStrike" baseline="0" dirty="0">
                <a:latin typeface="HelveticaNeueLTPro-Bd"/>
              </a:rPr>
              <a:t>Вентиляционная мембрана с силиконовым уплотнительным кольцом предотвращает накопление воды и конденсацию, защищая электрические компоненты и увеличивает срок их службы.</a:t>
            </a:r>
            <a:endParaRPr lang="de-DE" sz="1400" dirty="0"/>
          </a:p>
        </p:txBody>
      </p:sp>
      <p:cxnSp>
        <p:nvCxnSpPr>
          <p:cNvPr id="19" name="Connector: Elbow 18"/>
          <p:cNvCxnSpPr/>
          <p:nvPr/>
        </p:nvCxnSpPr>
        <p:spPr bwMode="gray">
          <a:xfrm flipV="1">
            <a:off x="7643604" y="4911877"/>
            <a:ext cx="3153550" cy="463930"/>
          </a:xfrm>
          <a:prstGeom prst="bentConnector3">
            <a:avLst>
              <a:gd name="adj1" fmla="val 99464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ircular orange and white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47" y="5626041"/>
            <a:ext cx="648000" cy="6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4143" y="5108209"/>
            <a:ext cx="30878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solidFill>
                  <a:schemeClr val="accent1"/>
                </a:solidFill>
                <a:latin typeface="HelveticaNeueLTPro-Roman"/>
              </a:rPr>
              <a:t>Регулируемый световой поток: </a:t>
            </a:r>
            <a:r>
              <a:rPr lang="ru-RU" sz="1400" dirty="0">
                <a:solidFill>
                  <a:srgbClr val="000000"/>
                </a:solidFill>
                <a:latin typeface="HelveticaNeueLTPro-Roman"/>
              </a:rPr>
              <a:t>Легко выберите высокий или низкий уровень яркости с помощью переключателя под защитной крышкой. Силиконовая прокладка обеспечивает водонепроницаемость.</a:t>
            </a:r>
            <a:endParaRPr lang="de-DE" sz="1400" dirty="0">
              <a:solidFill>
                <a:srgbClr val="000000"/>
              </a:solidFill>
              <a:latin typeface="HelveticaNeueLTPro-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3129" y="4880363"/>
            <a:ext cx="26282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i="0" u="none" strike="noStrike" baseline="0" dirty="0">
                <a:solidFill>
                  <a:schemeClr val="accent1"/>
                </a:solidFill>
                <a:latin typeface="HelveticaNeueLTPro-Roman"/>
              </a:rPr>
              <a:t>Водонепроницаемый</a:t>
            </a:r>
            <a:endParaRPr lang="ru-RU" sz="1400" b="0" i="0" u="none" strike="noStrike" baseline="0" dirty="0">
              <a:solidFill>
                <a:schemeClr val="accent1"/>
              </a:solidFill>
              <a:latin typeface="HelveticaNeueLTPro-Roman"/>
            </a:endParaRPr>
          </a:p>
          <a:p>
            <a:pPr algn="l"/>
            <a:r>
              <a:rPr lang="ru-RU" sz="1400" b="0" i="0" u="none" strike="noStrike" baseline="0" dirty="0" err="1">
                <a:solidFill>
                  <a:schemeClr val="accent1"/>
                </a:solidFill>
                <a:latin typeface="HelveticaNeueLTPro-Roman"/>
              </a:rPr>
              <a:t>гермоввод</a:t>
            </a:r>
            <a:r>
              <a:rPr lang="ru-RU" sz="1400" b="0" i="0" u="none" strike="noStrike" baseline="0" dirty="0">
                <a:solidFill>
                  <a:schemeClr val="accent1"/>
                </a:solidFill>
                <a:latin typeface="HelveticaNeueLTPro-Roman"/>
              </a:rPr>
              <a:t>:</a:t>
            </a:r>
            <a:endParaRPr lang="ru-RU" sz="1400" b="0" i="0" u="none" strike="noStrike" baseline="0" dirty="0">
              <a:solidFill>
                <a:schemeClr val="accent1"/>
              </a:solidFill>
              <a:latin typeface="HelveticaNeueLTPro-Roman"/>
            </a:endParaRPr>
          </a:p>
          <a:p>
            <a:pPr algn="l"/>
            <a:r>
              <a:rPr lang="ru-RU" sz="1400" b="0" i="0" u="none" strike="noStrike" baseline="0" dirty="0">
                <a:solidFill>
                  <a:srgbClr val="000000"/>
                </a:solidFill>
                <a:latin typeface="HelveticaNeueLTPro-Roman"/>
              </a:rPr>
              <a:t>интегрированная защита от воды и силиконовое кольцо предотвращают попадание воды, обеспечивая надежное и долговечное соединение.</a:t>
            </a:r>
            <a:endParaRPr lang="de-DE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823" y="326571"/>
            <a:ext cx="9812080" cy="5284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476" y="1282390"/>
            <a:ext cx="11705270" cy="4521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144" y="237361"/>
            <a:ext cx="9540876" cy="1014867"/>
          </a:xfrm>
        </p:spPr>
        <p:txBody>
          <a:bodyPr/>
          <a:lstStyle/>
          <a:p>
            <a:r>
              <a:rPr lang="ru-RU" sz="2800" dirty="0">
                <a:solidFill>
                  <a:schemeClr val="accent1"/>
                </a:solidFill>
              </a:rPr>
              <a:t>Артикулы для заказа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6" name="Tabelle 36"/>
          <p:cNvGraphicFramePr>
            <a:graphicFrameLocks noGrp="1"/>
          </p:cNvGraphicFramePr>
          <p:nvPr/>
        </p:nvGraphicFramePr>
        <p:xfrm>
          <a:off x="479424" y="1629710"/>
          <a:ext cx="5160841" cy="4066074"/>
        </p:xfrm>
        <a:graphic>
          <a:graphicData uri="http://schemas.openxmlformats.org/drawingml/2006/table">
            <a:tbl>
              <a:tblPr/>
              <a:tblGrid>
                <a:gridCol w="2560373"/>
                <a:gridCol w="752202"/>
                <a:gridCol w="1848266"/>
              </a:tblGrid>
              <a:tr h="2987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Наименование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lm</a:t>
                      </a:r>
                      <a:endParaRPr lang="en-US" sz="10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EAN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830 PS SY100 BK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4099854305689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4099854305702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4099854305665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840 PS SY100 WT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4099854305726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4099854305740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P 8W 1K2LM 865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4099854305764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4099854305788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4099854305801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4099854305825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4099854305849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4099854305863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P 17W 2K4LM 865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4099854305887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4099854305924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4099854305948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4099854305962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4099854305986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4099854306006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P 41W 6KLM 865 PS SY100 WT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000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36"/>
          <p:cNvGraphicFramePr>
            <a:graphicFrameLocks noGrp="1"/>
          </p:cNvGraphicFramePr>
          <p:nvPr/>
        </p:nvGraphicFramePr>
        <p:xfrm>
          <a:off x="6096000" y="1628800"/>
          <a:ext cx="5616576" cy="3437608"/>
        </p:xfrm>
        <a:graphic>
          <a:graphicData uri="http://schemas.openxmlformats.org/drawingml/2006/table">
            <a:tbl>
              <a:tblPr/>
              <a:tblGrid>
                <a:gridCol w="2816646"/>
                <a:gridCol w="837282"/>
                <a:gridCol w="1962648"/>
              </a:tblGrid>
              <a:tr h="2486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Наименование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lm</a:t>
                      </a:r>
                      <a:endParaRPr lang="en-US" sz="10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EAN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4099854306082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4099854306143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4099854306167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4099854306181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4099854306204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 69W 10KLM 865 PS SY100 WT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4099854306228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4099854306242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4099854306266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4099854306280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4099854306303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4099854306327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 100W 15KLM 865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4099854306341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4099854306365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4099854306389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4099854306402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4099854306426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4099854306464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 133W 20KLM 865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4099854306488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2"/>
          <p:cNvGraphicFramePr>
            <a:graphicFrameLocks noGrp="1"/>
          </p:cNvGraphicFramePr>
          <p:nvPr/>
        </p:nvGraphicFramePr>
        <p:xfrm>
          <a:off x="6096000" y="5204969"/>
          <a:ext cx="5702569" cy="1554534"/>
        </p:xfrm>
        <a:graphic>
          <a:graphicData uri="http://schemas.openxmlformats.org/drawingml/2006/table">
            <a:tbl>
              <a:tblPr/>
              <a:tblGrid>
                <a:gridCol w="2829133"/>
                <a:gridCol w="831160"/>
                <a:gridCol w="2042276"/>
              </a:tblGrid>
              <a:tr h="2987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Наименование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lm</a:t>
                      </a:r>
                      <a:endParaRPr lang="en-US" sz="10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EAN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4099854306563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4099854306587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840 PS SY100 BK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4099854306600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4099854306624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865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4099854306648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250 P 167W 25KLM 865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</a:t>
                      </a:r>
                      <a:endParaRPr kumimoji="0" lang="de-D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4099854306662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424" y="1162216"/>
            <a:ext cx="305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Маломощные версии: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97039" y="1162216"/>
            <a:ext cx="2935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Высокомощные версии:</a:t>
            </a:r>
            <a:endParaRPr lang="de-DE" sz="1600" dirty="0"/>
          </a:p>
          <a:p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6"/>
          <p:cNvGraphicFramePr>
            <a:graphicFrameLocks noGrp="1"/>
          </p:cNvGraphicFramePr>
          <p:nvPr/>
        </p:nvGraphicFramePr>
        <p:xfrm>
          <a:off x="534144" y="1918732"/>
          <a:ext cx="6714149" cy="3482214"/>
        </p:xfrm>
        <a:graphic>
          <a:graphicData uri="http://schemas.openxmlformats.org/drawingml/2006/table">
            <a:tbl>
              <a:tblPr/>
              <a:tblGrid>
                <a:gridCol w="3330993"/>
                <a:gridCol w="978600"/>
                <a:gridCol w="2404556"/>
              </a:tblGrid>
              <a:tr h="3025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Наименование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lm</a:t>
                      </a:r>
                      <a:endParaRPr lang="en-US" sz="10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EAN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SN P 8W 1K2LM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4099854306709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SN P 8W 1K2LM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4099854306747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SN P 8W 1K2LM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4099854306785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 SN P 8W 1K2LM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4099854306808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SN P 17W 2K4LM 830 PSSY100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4099854309465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SN P 17W 2K4LM 830 PSSY100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2400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4099854309489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SN P 17W 2K4LM 840 PSSY100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2400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4099854309502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 SN P 17W 2K4LM 840 PSSY100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4099854309526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SN P 41W 6KLM 830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4099854306822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SN P 41W 6KLM 830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4099854306860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SN P 41W 6KLM 840 PS SY100 WT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4099854306884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50 SN P 41W 6KLM 840 PS SY100 BK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4099854306921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100 PCELL P 69W 840 10KLM PS BK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10.000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4099854306945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150 PCELL P 100W 840 15KLM PS BK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4099854307003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200 PCELL P 133W 840 20KLM PS BK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20.000</a:t>
                      </a:r>
                      <a:endParaRPr kumimoji="0" lang="de-DE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4099854307041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2"/>
          <p:cNvSpPr txBox="1"/>
          <p:nvPr/>
        </p:nvSpPr>
        <p:spPr bwMode="gray">
          <a:xfrm>
            <a:off x="534144" y="262233"/>
            <a:ext cx="9540876" cy="10148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300" b="1" kern="1200" cap="none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/>
                </a:solidFill>
              </a:rPr>
              <a:t>Артикулы для заказа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819" y="1277100"/>
            <a:ext cx="32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Версии с датчиком:</a:t>
            </a:r>
            <a:endParaRPr lang="de-DE" sz="1600" dirty="0"/>
          </a:p>
          <a:p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ПОЛУЧИТЬ ИНФОРМАЦИЮ ПО ЗАКАЗУ ПРОДУКТА И ЗАДАТЬ ВОПРОС МОЖНО ПО ЭЛЕКТРОННОЙ ПОЧТЕ: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1"/>
              </a:rPr>
              <a:t>info@temak.by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3.xml><?xml version="1.0" encoding="utf-8"?>
<p:tagLst xmlns:p="http://schemas.openxmlformats.org/presentationml/2006/main">
  <p:tag name="THINKCELLSHAPEDONOTDELETE" val="thinkcellActiveDocDoNotDelete"/>
</p:tagLst>
</file>

<file path=ppt/tags/tag67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58B1BA729E89F41B45A0CAE91FCC4FC" ma:contentTypeVersion="1" ma:contentTypeDescription="Создание документа." ma:contentTypeScope="" ma:versionID="28ce2c7de551100906422a36709495f4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64.xml><?xml version="1.0" encoding="utf-8"?>
<ds:datastoreItem xmlns:ds="http://schemas.openxmlformats.org/officeDocument/2006/customXml" ds:itemID="{E27092BC-5581-441A-811D-B58778018666}">
  <ds:schemaRefs/>
</ds:datastoreItem>
</file>

<file path=customXml/itemProps65.xml><?xml version="1.0" encoding="utf-8"?>
<ds:datastoreItem xmlns:ds="http://schemas.openxmlformats.org/officeDocument/2006/customXml" ds:itemID="{730403BE-2BC7-4D7C-ACD7-51590BB373E7}">
  <ds:schemaRefs/>
</ds:datastoreItem>
</file>

<file path=customXml/itemProps66.xml><?xml version="1.0" encoding="utf-8"?>
<ds:datastoreItem xmlns:ds="http://schemas.openxmlformats.org/officeDocument/2006/customXml" ds:itemID="{4EF9B3C5-FC44-4714-A7E6-A665E5B9E27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4420</Words>
  <Application>WPS Presentation</Application>
  <PresentationFormat>Широкоэкранный</PresentationFormat>
  <Paragraphs>444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39</vt:i4>
      </vt:variant>
      <vt:variant>
        <vt:lpstr>幻灯片标题</vt:lpstr>
      </vt:variant>
      <vt:variant>
        <vt:i4>9</vt:i4>
      </vt:variant>
    </vt:vector>
  </HeadingPairs>
  <TitlesOfParts>
    <vt:vector size="59" baseType="lpstr">
      <vt:lpstr>Arial</vt:lpstr>
      <vt:lpstr>SimSun</vt:lpstr>
      <vt:lpstr>Wingdings</vt:lpstr>
      <vt:lpstr>Arial</vt:lpstr>
      <vt:lpstr>HelveticaNeueLTPro-Bd</vt:lpstr>
      <vt:lpstr>Segoe Print</vt:lpstr>
      <vt:lpstr>HelveticaNeueLTPro-Roman</vt:lpstr>
      <vt:lpstr>Calibri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FLOODLIGHT PERFORMANCE GEN4</vt:lpstr>
      <vt:lpstr>Преимущества</vt:lpstr>
      <vt:lpstr>PowerPoint 演示文稿</vt:lpstr>
      <vt:lpstr>PowerPoint 演示文稿</vt:lpstr>
      <vt:lpstr>PowerPoint 演示文稿</vt:lpstr>
      <vt:lpstr>PowerPoint 演示文稿</vt:lpstr>
      <vt:lpstr>Артикулы для заказа </vt:lpstr>
      <vt:lpstr>PowerPoint 演示文稿</vt:lpstr>
      <vt:lpstr>ПОЛУЧИТЬ ИНФОРМАЦИЮ ПО ЗАКАЗУ ПРОДУКТА И ЗАДАТЬ ВОПРОС МОЖНО ПО ЭЛЕКТРОННОЙ ПОЧТЕ: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7</cp:revision>
  <dcterms:created xsi:type="dcterms:W3CDTF">2023-11-23T15:21:00Z</dcterms:created>
  <dcterms:modified xsi:type="dcterms:W3CDTF">2025-10-19T17:45:52Z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0x010100F58B1BA729E89F41B45A0CAE91FCC4FC</vt:lpwstr>
  </property>
  <property fmtid="{D5CDD505-2E9C-101B-9397-08002B2CF9AE}" pid="3" name="MediaServiceImageTags">
    <vt:lpwstr/>
  </property>
  <property fmtid="{D5CDD505-2E9C-101B-9397-08002B2CF9AE}" pid="4" name="_dlc_DocIdItemGuid">
    <vt:lpwstr>61d5f9e4-056c-4603-91e1-88bee19240af</vt:lpwstr>
  </property>
  <property fmtid="{D5CDD505-2E9C-101B-9397-08002B2CF9AE}" pid="5" name="ICV">
    <vt:lpwstr>497AF7A471AE47858668655BAF4A9CB2_13</vt:lpwstr>
  </property>
  <property fmtid="{D5CDD505-2E9C-101B-9397-08002B2CF9AE}" pid="6" name="KSOProductBuildVer">
    <vt:lpwstr>1049-12.2.0.23131</vt:lpwstr>
  </property>
</Properties>
</file>