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dp" ContentType="image/vnd.ms-photo"/>
  <Default Extension="rels" ContentType="application/vnd.openxmlformats-package.relationship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9"/>
  </p:handoutMasterIdLst>
  <p:sldIdLst>
    <p:sldId id="256" r:id="rId3"/>
    <p:sldId id="16762759" r:id="rId4"/>
    <p:sldId id="16762758" r:id="rId5"/>
    <p:sldId id="16762761" r:id="rId6"/>
    <p:sldId id="269" r:id="rId8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0" autoAdjust="0"/>
    <p:restoredTop sz="90148" autoAdjust="0"/>
  </p:normalViewPr>
  <p:slideViewPr>
    <p:cSldViewPr snapToGrid="0">
      <p:cViewPr varScale="1">
        <p:scale>
          <a:sx n="58" d="100"/>
          <a:sy n="58" d="100"/>
        </p:scale>
        <p:origin x="91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6.xml"/><Relationship Id="rId16" Type="http://schemas.openxmlformats.org/officeDocument/2006/relationships/customXml" Target="../customXml/item3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38.bin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hyperlink" Target="https://youtu.be/I4Zr0hBu4b8?si=5jHInDX86blw8bB0" TargetMode="Externa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msk.info@ledvanc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2" imgW="11430" imgH="11430" progId="TCLayout.ActiveDocument.1">
                  <p:embed/>
                </p:oleObj>
              </mc:Choice>
              <mc:Fallback>
                <p:oleObj name="think-cell Slide" r:id="rId2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 CLASS SLIM DAMP PROOF </a:t>
            </a:r>
            <a:endParaRPr lang="de-DE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Версии со сквозной проводкой и с повышенной светоотдачей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-94195" y="4287644"/>
            <a:ext cx="9115532" cy="81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2400" b="1" dirty="0"/>
              <a:t>      </a:t>
            </a:r>
            <a:r>
              <a:rPr lang="ru-RU" sz="2400" b="1" dirty="0"/>
              <a:t>ОБНОВЛЕНИЕ АССОРТИМЕНТА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251363" cy="677491"/>
          </a:xfrm>
        </p:spPr>
        <p:txBody>
          <a:bodyPr/>
          <a:lstStyle/>
          <a:p>
            <a:r>
              <a:rPr lang="ru-RU" dirty="0"/>
              <a:t>Преимущества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94942" y="1175544"/>
            <a:ext cx="5400673" cy="45069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Компактный корпус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Пылевлагозащищенный: </a:t>
            </a:r>
            <a:r>
              <a:rPr lang="en-US" sz="2000" b="1" dirty="0"/>
              <a:t>IP65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Монолитный неразборный </a:t>
            </a:r>
            <a:r>
              <a:rPr lang="ru-RU" sz="2000" dirty="0"/>
              <a:t>– не боится вибраций и ударов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Прочный корпус из поликорбоната (</a:t>
            </a:r>
            <a:r>
              <a:rPr lang="en-US" sz="2000" dirty="0"/>
              <a:t>IK07)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Равномерная засветка</a:t>
            </a:r>
            <a:endParaRPr lang="ru-RU" sz="2000" dirty="0"/>
          </a:p>
          <a:p>
            <a:r>
              <a:rPr lang="ru-RU" sz="2000" b="1" dirty="0"/>
              <a:t>Светоотдача повышена до </a:t>
            </a:r>
            <a:r>
              <a:rPr lang="en-US" sz="2000" b="1" dirty="0"/>
              <a:t>120 </a:t>
            </a:r>
            <a:r>
              <a:rPr lang="ru-RU" sz="2000" b="1" dirty="0"/>
              <a:t>лм/Вт</a:t>
            </a:r>
            <a:r>
              <a:rPr lang="en-US" sz="2000" b="1" dirty="0"/>
              <a:t>!</a:t>
            </a:r>
            <a:endParaRPr lang="ru-RU" sz="2000" b="1" dirty="0"/>
          </a:p>
          <a:p>
            <a:r>
              <a:rPr lang="ru-RU" sz="2000" b="1" dirty="0"/>
              <a:t>300 мм кабель для удобного подключения без сквозной проводки</a:t>
            </a:r>
            <a:endParaRPr lang="ru-RU" sz="2000" b="1" dirty="0"/>
          </a:p>
          <a:p>
            <a:pPr marL="285750" indent="-285750"/>
            <a:r>
              <a:rPr lang="ru-RU" sz="2000" dirty="0"/>
              <a:t>Без изменения цены</a:t>
            </a:r>
            <a:endParaRPr lang="ru-RU" sz="2000" dirty="0"/>
          </a:p>
          <a:p>
            <a:r>
              <a:rPr lang="ru-RU" sz="2000" dirty="0"/>
              <a:t>Без изменения </a:t>
            </a:r>
            <a:r>
              <a:rPr lang="en-US" sz="2000" dirty="0"/>
              <a:t>EAN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Picture 5" descr="A close-up of a tube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172" b="55258" l="9375" r="89974">
                        <a14:foregroundMark x1="9375" y1="52790" x2="72005" y2="49785"/>
                        <a14:foregroundMark x1="72005" y1="49785" x2="81250" y2="4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88" b="43375"/>
          <a:stretch>
            <a:fillRect/>
          </a:stretch>
        </p:blipFill>
        <p:spPr>
          <a:xfrm rot="19497916">
            <a:off x="-658117" y="2971823"/>
            <a:ext cx="7359071" cy="1128563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524" y="4737588"/>
            <a:ext cx="4487493" cy="2120412"/>
          </a:xfrm>
          <a:prstGeom prst="rect">
            <a:avLst/>
          </a:prstGeom>
        </p:spPr>
      </p:pic>
      <p:pic>
        <p:nvPicPr>
          <p:cNvPr id="10" name="Graphic 9" descr="Cursor with solid fi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1215" y="594010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 CLASS SLIM DAMP PROOF</a:t>
            </a:r>
            <a:br>
              <a:rPr lang="en-US" dirty="0"/>
            </a:br>
            <a:r>
              <a:rPr lang="ru-RU" dirty="0"/>
              <a:t>Артикулы для заказа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65573" t="14696" r="19480"/>
          <a:stretch>
            <a:fillRect/>
          </a:stretch>
        </p:blipFill>
        <p:spPr>
          <a:xfrm>
            <a:off x="8344281" y="1873001"/>
            <a:ext cx="1496583" cy="143850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781947" y="767815"/>
            <a:ext cx="1170533" cy="1151063"/>
            <a:chOff x="9149748" y="2668363"/>
            <a:chExt cx="1170533" cy="1151063"/>
          </a:xfrm>
        </p:grpSpPr>
        <p:sp>
          <p:nvSpPr>
            <p:cNvPr id="9" name="Oval 8"/>
            <p:cNvSpPr/>
            <p:nvPr/>
          </p:nvSpPr>
          <p:spPr>
            <a:xfrm>
              <a:off x="9155151" y="2694438"/>
              <a:ext cx="1159727" cy="1124988"/>
            </a:xfrm>
            <a:prstGeom prst="ellipse">
              <a:avLst/>
            </a:prstGeom>
            <a:solidFill>
              <a:srgbClr val="91BED4"/>
            </a:solidFill>
            <a:ln>
              <a:solidFill>
                <a:srgbClr val="91BED4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6500</a:t>
              </a:r>
              <a:r>
                <a:rPr lang="ru-RU" sz="1600" b="1" dirty="0">
                  <a:solidFill>
                    <a:schemeClr val="bg1"/>
                  </a:solidFill>
                </a:rPr>
                <a:t> К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50000"/>
            <a:stretch>
              <a:fillRect/>
            </a:stretch>
          </p:blipFill>
          <p:spPr>
            <a:xfrm>
              <a:off x="9149748" y="2668363"/>
              <a:ext cx="1170533" cy="5730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14055" y="2850807"/>
              <a:ext cx="8986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4000 </a:t>
              </a:r>
              <a:r>
                <a:rPr lang="ru-RU" sz="1600" b="1" dirty="0"/>
                <a:t>К</a:t>
              </a:r>
              <a:endParaRPr lang="en-US" sz="16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781947" y="2010614"/>
            <a:ext cx="2240654" cy="1124988"/>
            <a:chOff x="10483305" y="1304049"/>
            <a:chExt cx="2240654" cy="1124988"/>
          </a:xfrm>
        </p:grpSpPr>
        <p:sp>
          <p:nvSpPr>
            <p:cNvPr id="18" name="Oval 17"/>
            <p:cNvSpPr/>
            <p:nvPr/>
          </p:nvSpPr>
          <p:spPr>
            <a:xfrm>
              <a:off x="10483305" y="1304049"/>
              <a:ext cx="1159727" cy="11249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94520" y="1411967"/>
              <a:ext cx="5505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2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98962" y="1694739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года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77404" y="1880743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гарантии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243471" y="2042412"/>
            <a:ext cx="2059197" cy="1124988"/>
            <a:chOff x="9149748" y="1307053"/>
            <a:chExt cx="2059197" cy="1124988"/>
          </a:xfrm>
        </p:grpSpPr>
        <p:sp>
          <p:nvSpPr>
            <p:cNvPr id="17" name="Oval 16"/>
            <p:cNvSpPr/>
            <p:nvPr/>
          </p:nvSpPr>
          <p:spPr>
            <a:xfrm>
              <a:off x="9149748" y="1307053"/>
              <a:ext cx="1159727" cy="11249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11940" y="1469366"/>
              <a:ext cx="10822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120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83948" y="1972582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лм/Вт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rcRect t="26083"/>
          <a:stretch>
            <a:fillRect/>
          </a:stretch>
        </p:blipFill>
        <p:spPr>
          <a:xfrm>
            <a:off x="383759" y="2124090"/>
            <a:ext cx="6068549" cy="6477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89" y="2806965"/>
            <a:ext cx="6850183" cy="514391"/>
          </a:xfrm>
          <a:prstGeom prst="rect">
            <a:avLst/>
          </a:prstGeom>
        </p:spPr>
      </p:pic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433100" y="3447040"/>
          <a:ext cx="11556522" cy="32791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2526"/>
                <a:gridCol w="3536683"/>
                <a:gridCol w="981308"/>
                <a:gridCol w="992458"/>
                <a:gridCol w="1092820"/>
                <a:gridCol w="981307"/>
                <a:gridCol w="1104710"/>
                <a:gridCol w="1104710"/>
              </a:tblGrid>
              <a:tr h="624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EAN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Наименование продукта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Мощность [В]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Длина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[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мм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Световой поток [Лм]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КЦТ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[К]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Класс электробезопасности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Сквозная проводка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4058075622562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 CLASS SLIM DP 18W 840 230V IP65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4058075622586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ECOCLASS SLIM DP 18W 865 230V IP65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4058075169128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 CLASS SLIM DP 36W 840 230V IP65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4058075169104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 36W 865 230V IP65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4058075169142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 57W 840 230V IP65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4058075169166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ECOCLASS SLIM DP 57W 865 230V IP65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4099854400629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4099854400643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4099854399565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4099854399589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4099854399602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4099854399626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ECOCLASS SLIM DP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57W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IP65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243471" y="812952"/>
            <a:ext cx="1159727" cy="11249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>
                <a:solidFill>
                  <a:schemeClr val="bg1"/>
                </a:solidFill>
              </a:rPr>
              <a:t>RI80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00210" y="824255"/>
            <a:ext cx="1159727" cy="11249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600</a:t>
            </a:r>
            <a:r>
              <a:rPr lang="ru-RU" sz="900" b="1" dirty="0">
                <a:solidFill>
                  <a:schemeClr val="bg1"/>
                </a:solidFill>
              </a:rPr>
              <a:t>мм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1200</a:t>
            </a:r>
            <a:r>
              <a:rPr lang="ru-RU" sz="900" b="1" dirty="0">
                <a:solidFill>
                  <a:schemeClr val="bg1"/>
                </a:solidFill>
              </a:rPr>
              <a:t>мм</a:t>
            </a:r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1500</a:t>
            </a:r>
            <a:r>
              <a:rPr lang="ru-RU" sz="900" b="1" dirty="0">
                <a:solidFill>
                  <a:schemeClr val="bg1"/>
                </a:solidFill>
              </a:rPr>
              <a:t>мм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9107" y="1137935"/>
            <a:ext cx="2956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Одиночное подключение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1387" y="1752308"/>
            <a:ext cx="2217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Сквозная проводка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482" y="1215015"/>
            <a:ext cx="1399142" cy="1652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24" name="Прямоугольник 23"/>
          <p:cNvSpPr/>
          <p:nvPr/>
        </p:nvSpPr>
        <p:spPr>
          <a:xfrm>
            <a:off x="515937" y="1215015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28" name="Прямоугольник 27"/>
          <p:cNvSpPr/>
          <p:nvPr/>
        </p:nvSpPr>
        <p:spPr>
          <a:xfrm>
            <a:off x="1915079" y="1215015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0" name="Полилиния: фигура 29"/>
          <p:cNvSpPr/>
          <p:nvPr/>
        </p:nvSpPr>
        <p:spPr>
          <a:xfrm>
            <a:off x="1998624" y="1291291"/>
            <a:ext cx="425450" cy="174232"/>
          </a:xfrm>
          <a:custGeom>
            <a:avLst/>
            <a:gdLst>
              <a:gd name="connsiteX0" fmla="*/ 0 w 425450"/>
              <a:gd name="connsiteY0" fmla="*/ 14664 h 174232"/>
              <a:gd name="connsiteX1" fmla="*/ 254000 w 425450"/>
              <a:gd name="connsiteY1" fmla="*/ 14664 h 174232"/>
              <a:gd name="connsiteX2" fmla="*/ 336550 w 425450"/>
              <a:gd name="connsiteY2" fmla="*/ 167064 h 174232"/>
              <a:gd name="connsiteX3" fmla="*/ 425450 w 425450"/>
              <a:gd name="connsiteY3" fmla="*/ 135314 h 17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174232">
                <a:moveTo>
                  <a:pt x="0" y="14664"/>
                </a:moveTo>
                <a:cubicBezTo>
                  <a:pt x="98954" y="1964"/>
                  <a:pt x="197908" y="-10736"/>
                  <a:pt x="254000" y="14664"/>
                </a:cubicBezTo>
                <a:cubicBezTo>
                  <a:pt x="310092" y="40064"/>
                  <a:pt x="307975" y="146956"/>
                  <a:pt x="336550" y="167064"/>
                </a:cubicBezTo>
                <a:cubicBezTo>
                  <a:pt x="365125" y="187172"/>
                  <a:pt x="395287" y="161243"/>
                  <a:pt x="425450" y="135314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31738" y="1845361"/>
            <a:ext cx="1399142" cy="1652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2" name="Прямоугольник 31"/>
          <p:cNvSpPr/>
          <p:nvPr/>
        </p:nvSpPr>
        <p:spPr>
          <a:xfrm>
            <a:off x="748193" y="1845361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3" name="Прямоугольник 32"/>
          <p:cNvSpPr/>
          <p:nvPr/>
        </p:nvSpPr>
        <p:spPr>
          <a:xfrm>
            <a:off x="2147335" y="1845361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cxnSp>
        <p:nvCxnSpPr>
          <p:cNvPr id="34" name="Прямая соединительная линия 33"/>
          <p:cNvCxnSpPr>
            <a:stCxn id="33" idx="3"/>
          </p:cNvCxnSpPr>
          <p:nvPr/>
        </p:nvCxnSpPr>
        <p:spPr bwMode="gray">
          <a:xfrm flipV="1">
            <a:off x="2230879" y="1927987"/>
            <a:ext cx="216000" cy="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gray">
          <a:xfrm flipV="1">
            <a:off x="532193" y="1927986"/>
            <a:ext cx="216000" cy="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15938" y="2698595"/>
            <a:ext cx="4761734" cy="39236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359282" y="1702861"/>
            <a:ext cx="5322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Светильник одиночного подключения: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9520" y="1702861"/>
            <a:ext cx="4920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Светильник со сквозной проводкой: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2591" y="2605569"/>
            <a:ext cx="4562954" cy="4114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68" y="2764324"/>
            <a:ext cx="4507138" cy="3792239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 bwMode="gray">
          <a:xfrm>
            <a:off x="1086455" y="3635298"/>
            <a:ext cx="1645594" cy="535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067345">
            <a:off x="1561171" y="335978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300 мм</a:t>
            </a:r>
            <a:endParaRPr lang="ru-RU" dirty="0"/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515937" y="301437"/>
            <a:ext cx="9144000" cy="677491"/>
          </a:xfrm>
        </p:spPr>
        <p:txBody>
          <a:bodyPr/>
          <a:lstStyle/>
          <a:p>
            <a:r>
              <a:rPr lang="en-US" dirty="0"/>
              <a:t>ECO CLASS SLIM DAMP PROOF</a:t>
            </a:r>
            <a:br>
              <a:rPr lang="en-US" dirty="0"/>
            </a:br>
            <a:r>
              <a:rPr lang="ru-RU" dirty="0"/>
              <a:t>ПОДКЛЮЧЕНИЕ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gray">
          <a:xfrm>
            <a:off x="6084983" y="958636"/>
            <a:ext cx="0" cy="576125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04351" y="1302027"/>
            <a:ext cx="1399142" cy="1652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7" name="Прямоугольник 36"/>
          <p:cNvSpPr/>
          <p:nvPr/>
        </p:nvSpPr>
        <p:spPr>
          <a:xfrm>
            <a:off x="520806" y="1302027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8" name="Прямоугольник 37"/>
          <p:cNvSpPr/>
          <p:nvPr/>
        </p:nvSpPr>
        <p:spPr>
          <a:xfrm>
            <a:off x="1919948" y="1302027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43" name="Полилиния: фигура 42"/>
          <p:cNvSpPr/>
          <p:nvPr/>
        </p:nvSpPr>
        <p:spPr>
          <a:xfrm>
            <a:off x="2003493" y="1378303"/>
            <a:ext cx="425450" cy="174232"/>
          </a:xfrm>
          <a:custGeom>
            <a:avLst/>
            <a:gdLst>
              <a:gd name="connsiteX0" fmla="*/ 0 w 425450"/>
              <a:gd name="connsiteY0" fmla="*/ 14664 h 174232"/>
              <a:gd name="connsiteX1" fmla="*/ 254000 w 425450"/>
              <a:gd name="connsiteY1" fmla="*/ 14664 h 174232"/>
              <a:gd name="connsiteX2" fmla="*/ 336550 w 425450"/>
              <a:gd name="connsiteY2" fmla="*/ 167064 h 174232"/>
              <a:gd name="connsiteX3" fmla="*/ 425450 w 425450"/>
              <a:gd name="connsiteY3" fmla="*/ 135314 h 17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174232">
                <a:moveTo>
                  <a:pt x="0" y="14664"/>
                </a:moveTo>
                <a:cubicBezTo>
                  <a:pt x="98954" y="1964"/>
                  <a:pt x="197908" y="-10736"/>
                  <a:pt x="254000" y="14664"/>
                </a:cubicBezTo>
                <a:cubicBezTo>
                  <a:pt x="310092" y="40064"/>
                  <a:pt x="307975" y="146956"/>
                  <a:pt x="336550" y="167064"/>
                </a:cubicBezTo>
                <a:cubicBezTo>
                  <a:pt x="365125" y="187172"/>
                  <a:pt x="395287" y="161243"/>
                  <a:pt x="425450" y="135314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41107" y="1175641"/>
            <a:ext cx="1399142" cy="1652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0" name="Прямоугольник 29"/>
          <p:cNvSpPr/>
          <p:nvPr/>
        </p:nvSpPr>
        <p:spPr>
          <a:xfrm>
            <a:off x="6757562" y="1175641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31" name="Прямоугольник 30"/>
          <p:cNvSpPr/>
          <p:nvPr/>
        </p:nvSpPr>
        <p:spPr>
          <a:xfrm>
            <a:off x="8156704" y="1175641"/>
            <a:ext cx="83545" cy="1652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cxnSp>
        <p:nvCxnSpPr>
          <p:cNvPr id="33" name="Прямая соединительная линия 32"/>
          <p:cNvCxnSpPr>
            <a:stCxn id="31" idx="3"/>
          </p:cNvCxnSpPr>
          <p:nvPr/>
        </p:nvCxnSpPr>
        <p:spPr bwMode="gray">
          <a:xfrm flipV="1">
            <a:off x="8240248" y="1258267"/>
            <a:ext cx="216000" cy="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gray">
          <a:xfrm flipV="1">
            <a:off x="6541562" y="1258266"/>
            <a:ext cx="216000" cy="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0871" y="2062904"/>
            <a:ext cx="367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/>
              <a:t>Длина провода 300 мм для удобного подключения светильника</a:t>
            </a:r>
            <a:endParaRPr lang="ru-RU" sz="1600" i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1" y="6047777"/>
            <a:ext cx="551909" cy="525696"/>
          </a:xfrm>
          <a:prstGeom prst="rect">
            <a:avLst/>
          </a:prstGeom>
        </p:spPr>
      </p:pic>
      <p:pic>
        <p:nvPicPr>
          <p:cNvPr id="11" name="Picture 4" descr="Class-II-equi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58" y="6063732"/>
            <a:ext cx="506159" cy="5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ПОЛУЧИТЬ ИНФОРМАЦИЮ ПО ЗАКАЗУ ПРОДУКТА И ЗАДАТЬ ВОПРОС МОЖНО ПО ЭЛЕКТРОННОЙ ПОЧТЕ: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1"/>
              </a:rPr>
              <a:t>info@temak.by</a:t>
            </a:r>
            <a:r>
              <a:rPr lang="en-US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6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58B1BA729E89F41B45A0CAE91FCC4FC" ma:contentTypeVersion="1" ma:contentTypeDescription="Создание документа." ma:contentTypeScope="" ma:versionID="28ce2c7de551100906422a36709495f4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63.xml><?xml version="1.0" encoding="utf-8"?>
<ds:datastoreItem xmlns:ds="http://schemas.openxmlformats.org/officeDocument/2006/customXml" ds:itemID="{86C8657E-C4FD-41D1-A783-74BBB672C6D3}">
  <ds:schemaRefs/>
</ds:datastoreItem>
</file>

<file path=customXml/itemProps64.xml><?xml version="1.0" encoding="utf-8"?>
<ds:datastoreItem xmlns:ds="http://schemas.openxmlformats.org/officeDocument/2006/customXml" ds:itemID="{E27092BC-5581-441A-811D-B58778018666}">
  <ds:schemaRefs/>
</ds:datastoreItem>
</file>

<file path=customXml/itemProps65.xml><?xml version="1.0" encoding="utf-8"?>
<ds:datastoreItem xmlns:ds="http://schemas.openxmlformats.org/officeDocument/2006/customXml" ds:itemID="{730403BE-2BC7-4D7C-ACD7-51590BB373E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WPS Presentation</Application>
  <PresentationFormat>Широкоэкранный</PresentationFormat>
  <Paragraphs>270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5</vt:i4>
      </vt:variant>
    </vt:vector>
  </HeadingPairs>
  <TitlesOfParts>
    <vt:vector size="49" baseType="lpstr">
      <vt:lpstr>Arial</vt:lpstr>
      <vt:lpstr>SimSun</vt:lpstr>
      <vt:lpstr>Wingdings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ECO CLASS SLIM DAMP PROOF </vt:lpstr>
      <vt:lpstr>Преимущества</vt:lpstr>
      <vt:lpstr>ECO CLASS SLIM DAMP PROOF Артикулы для заказа</vt:lpstr>
      <vt:lpstr>ECO CLASS SLIM DAMP PROOF ПОДКЛЮЧЕНИЕ</vt:lpstr>
      <vt:lpstr>ПОЛУЧИТЬ ИНФОРМАЦИЮ ПО ЗАКАЗУ ПРОДУКТА И ЗАДАТЬ ВОПРОС МОЖНО ПО ЭЛЕКТРОННОЙ ПОЧТЕ: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11</cp:revision>
  <dcterms:created xsi:type="dcterms:W3CDTF">2023-11-23T15:21:00Z</dcterms:created>
  <dcterms:modified xsi:type="dcterms:W3CDTF">2026-01-31T16:32:04Z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0x010100F58B1BA729E89F41B45A0CAE91FCC4FC</vt:lpwstr>
  </property>
  <property fmtid="{D5CDD505-2E9C-101B-9397-08002B2CF9AE}" pid="3" name="_dlc_DocIdItemGuid">
    <vt:lpwstr>d28c3967-6fe6-4fb4-96b5-edc6b282ff54</vt:lpwstr>
  </property>
  <property fmtid="{D5CDD505-2E9C-101B-9397-08002B2CF9AE}" pid="4" name="MediaServiceImageTags">
    <vt:lpwstr/>
  </property>
  <property fmtid="{D5CDD505-2E9C-101B-9397-08002B2CF9AE}" pid="5" name="ICV">
    <vt:lpwstr>887448B4186C491A9135B531EBABA876_13</vt:lpwstr>
  </property>
  <property fmtid="{D5CDD505-2E9C-101B-9397-08002B2CF9AE}" pid="6" name="KSOProductBuildVer">
    <vt:lpwstr>1049-12.2.0.23196</vt:lpwstr>
  </property>
</Properties>
</file>