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.jpg"/>
  <Default Extension="wdp" ContentType="image/vnd.ms-photo"/>
  <Default Extension="rels" ContentType="application/vnd.openxmlformats-package.relationship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9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67" r:id="rId3"/>
    <p:sldId id="283" r:id="rId4"/>
    <p:sldId id="270" r:id="rId5"/>
    <p:sldId id="274" r:id="rId6"/>
    <p:sldId id="280" r:id="rId7"/>
    <p:sldId id="279" r:id="rId8"/>
    <p:sldId id="271" r:id="rId9"/>
    <p:sldId id="281" r:id="rId10"/>
    <p:sldId id="285" r:id="rId11"/>
    <p:sldId id="272" r:id="rId12"/>
    <p:sldId id="286" r:id="rId13"/>
    <p:sldId id="287" r:id="rId14"/>
    <p:sldId id="273" r:id="rId15"/>
    <p:sldId id="288" r:id="rId16"/>
    <p:sldId id="269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6300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2" autoAdjust="0"/>
    <p:restoredTop sz="94671" autoAdjust="0"/>
  </p:normalViewPr>
  <p:slideViewPr>
    <p:cSldViewPr showGuides="1">
      <p:cViewPr varScale="1">
        <p:scale>
          <a:sx n="109" d="100"/>
          <a:sy n="109" d="100"/>
        </p:scale>
        <p:origin x="138" y="10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customXml" Target="../customXml/item3.xml"/><Relationship Id="rId23" Type="http://schemas.openxmlformats.org/officeDocument/2006/relationships/customXml" Target="../customXml/item2.xml"/><Relationship Id="rId22" Type="http://schemas.openxmlformats.org/officeDocument/2006/relationships/customXml" Target="../customXml/item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091F2-222E-4D61-B86D-E9B98FE1FF4B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0DDD0-204B-4D39-B798-0F698FCBE8AA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рисунка</a:t>
            </a:r>
            <a:endParaRPr lang="en-GB" dirty="0"/>
          </a:p>
        </p:txBody>
      </p:sp>
      <p:sp>
        <p:nvSpPr>
          <p:cNvPr id="4" name="Rechteck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e-DE" sz="5000" b="1" i="0" baseline="0" err="1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6" hasCustomPrompt="1"/>
          </p:nvPr>
        </p:nvSpPr>
        <p:spPr>
          <a:xfrm>
            <a:off x="335360" y="5301208"/>
            <a:ext cx="10729192" cy="648072"/>
          </a:xfrm>
          <a:prstGeom prst="rect">
            <a:avLst/>
          </a:prstGeom>
        </p:spPr>
        <p:txBody>
          <a:bodyPr/>
          <a:lstStyle>
            <a:lvl1pPr>
              <a:buNone/>
              <a:defRPr sz="40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4000" b="1">
                <a:solidFill>
                  <a:schemeClr val="bg1"/>
                </a:solidFill>
              </a:defRPr>
            </a:lvl2pPr>
            <a:lvl3pPr>
              <a:buNone/>
              <a:defRPr sz="4000" b="1">
                <a:solidFill>
                  <a:schemeClr val="bg1"/>
                </a:solidFill>
              </a:defRPr>
            </a:lvl3pPr>
            <a:lvl4pPr>
              <a:buNone/>
              <a:defRPr sz="4000" b="1">
                <a:solidFill>
                  <a:schemeClr val="bg1"/>
                </a:solidFill>
              </a:defRPr>
            </a:lvl4pPr>
            <a:lvl5pPr>
              <a:buNone/>
              <a:defRPr sz="4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ГЛАВНЫЙ ЗАГОЛОВОК</a:t>
            </a:r>
            <a:endParaRPr lang="ru-RU" dirty="0"/>
          </a:p>
        </p:txBody>
      </p:sp>
      <p:sp>
        <p:nvSpPr>
          <p:cNvPr id="15" name="Текст 13"/>
          <p:cNvSpPr>
            <a:spLocks noGrp="1"/>
          </p:cNvSpPr>
          <p:nvPr>
            <p:ph type="body" sz="quarter" idx="17" hasCustomPrompt="1"/>
          </p:nvPr>
        </p:nvSpPr>
        <p:spPr>
          <a:xfrm>
            <a:off x="335360" y="6021288"/>
            <a:ext cx="10729192" cy="648072"/>
          </a:xfrm>
          <a:prstGeom prst="rect">
            <a:avLst/>
          </a:prstGeom>
        </p:spPr>
        <p:txBody>
          <a:bodyPr/>
          <a:lstStyle>
            <a:lvl1pPr>
              <a:buNone/>
              <a:defRPr sz="32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4000" b="1">
                <a:solidFill>
                  <a:schemeClr val="bg1"/>
                </a:solidFill>
              </a:defRPr>
            </a:lvl2pPr>
            <a:lvl3pPr>
              <a:buNone/>
              <a:defRPr sz="4000" b="1">
                <a:solidFill>
                  <a:schemeClr val="bg1"/>
                </a:solidFill>
              </a:defRPr>
            </a:lvl3pPr>
            <a:lvl4pPr>
              <a:buNone/>
              <a:defRPr sz="4000" b="1">
                <a:solidFill>
                  <a:schemeClr val="bg1"/>
                </a:solidFill>
              </a:defRPr>
            </a:lvl4pPr>
            <a:lvl5pPr>
              <a:buNone/>
              <a:defRPr sz="4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ГЛАВНЫЙ ЗАГОЛОВОК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0"/>
            <a:ext cx="1975449" cy="197544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Рисунок 24"/>
          <p:cNvSpPr>
            <a:spLocks noGrp="1"/>
          </p:cNvSpPr>
          <p:nvPr>
            <p:ph type="pic" sz="quarter" idx="10"/>
          </p:nvPr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buNone/>
              <a:defRPr/>
            </a:lvl1pPr>
          </a:lstStyle>
          <a:p>
            <a:endParaRPr lang="ru-RU"/>
          </a:p>
        </p:txBody>
      </p:sp>
      <p:sp>
        <p:nvSpPr>
          <p:cNvPr id="4" name="Rechteck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e-DE" sz="5000" b="1" i="0" baseline="0" err="1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1" name="Textfeld 11"/>
          <p:cNvSpPr txBox="1"/>
          <p:nvPr userDrawn="1"/>
        </p:nvSpPr>
        <p:spPr>
          <a:xfrm>
            <a:off x="479376" y="6381328"/>
            <a:ext cx="450255" cy="25450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de-DE"/>
            </a:defPPr>
            <a:lvl1pPr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accent1"/>
                </a:solidFill>
              </a:defRPr>
            </a:lvl1pPr>
          </a:lstStyle>
          <a:p>
            <a:pPr lvl="0"/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33" name="Content Placeholder 2"/>
          <p:cNvSpPr>
            <a:spLocks noGrp="1"/>
          </p:cNvSpPr>
          <p:nvPr>
            <p:ph idx="1"/>
          </p:nvPr>
        </p:nvSpPr>
        <p:spPr>
          <a:xfrm>
            <a:off x="479376" y="1412553"/>
            <a:ext cx="5112568" cy="50407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en-GB" dirty="0"/>
          </a:p>
        </p:txBody>
      </p:sp>
      <p:pic>
        <p:nvPicPr>
          <p:cNvPr id="34" name="Рисунок 3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940" y="0"/>
            <a:ext cx="1124744" cy="1124744"/>
          </a:xfrm>
          <a:prstGeom prst="rect">
            <a:avLst/>
          </a:prstGeom>
        </p:spPr>
      </p:pic>
      <p:sp>
        <p:nvSpPr>
          <p:cNvPr id="37" name="Текст 26"/>
          <p:cNvSpPr>
            <a:spLocks noGrp="1"/>
          </p:cNvSpPr>
          <p:nvPr>
            <p:ph type="body" sz="quarter" idx="25" hasCustomPrompt="1"/>
          </p:nvPr>
        </p:nvSpPr>
        <p:spPr>
          <a:xfrm>
            <a:off x="479425" y="908472"/>
            <a:ext cx="2808288" cy="431800"/>
          </a:xfrm>
          <a:prstGeom prst="rect">
            <a:avLst/>
          </a:prstGeom>
        </p:spPr>
        <p:txBody>
          <a:bodyPr/>
          <a:lstStyle>
            <a:lvl1pPr>
              <a:buNone/>
              <a:defRPr sz="2400" b="0">
                <a:solidFill>
                  <a:srgbClr val="F66300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38" name="Текст 28"/>
          <p:cNvSpPr>
            <a:spLocks noGrp="1"/>
          </p:cNvSpPr>
          <p:nvPr>
            <p:ph type="body" sz="quarter" idx="26" hasCustomPrompt="1"/>
          </p:nvPr>
        </p:nvSpPr>
        <p:spPr>
          <a:xfrm>
            <a:off x="479376" y="476672"/>
            <a:ext cx="2879725" cy="4318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F66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ТЕКСТОВЫЙ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Titelfolie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2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141663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Rechteck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e-DE" sz="5000" b="1" i="0" baseline="0" err="1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7464152" y="3573016"/>
            <a:ext cx="4176464" cy="2736303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рисунка</a:t>
            </a:r>
            <a:endParaRPr lang="en-GB" dirty="0"/>
          </a:p>
        </p:txBody>
      </p:sp>
      <p:sp>
        <p:nvSpPr>
          <p:cNvPr id="28" name="Textfeld 11"/>
          <p:cNvSpPr txBox="1"/>
          <p:nvPr userDrawn="1"/>
        </p:nvSpPr>
        <p:spPr>
          <a:xfrm>
            <a:off x="479376" y="6381328"/>
            <a:ext cx="450255" cy="25450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de-DE"/>
            </a:defPPr>
            <a:lvl1pPr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accent1"/>
                </a:solidFill>
              </a:defRPr>
            </a:lvl1pPr>
          </a:lstStyle>
          <a:p>
            <a:pPr lvl="0"/>
            <a:fld id="{9E1A0163-7C0F-4EAD-A483-0138766DECC8}" type="slidenum">
              <a:rPr lang="de-DE" smtClean="0">
                <a:solidFill>
                  <a:schemeClr val="accent1"/>
                </a:solidFill>
              </a:rPr>
            </a:fld>
            <a:endParaRPr lang="de-DE" dirty="0">
              <a:solidFill>
                <a:schemeClr val="accent1"/>
              </a:solidFill>
            </a:endParaRPr>
          </a:p>
        </p:txBody>
      </p:sp>
      <p:sp>
        <p:nvSpPr>
          <p:cNvPr id="32" name="Content Placeholder 2"/>
          <p:cNvSpPr>
            <a:spLocks noGrp="1"/>
          </p:cNvSpPr>
          <p:nvPr>
            <p:ph idx="1"/>
          </p:nvPr>
        </p:nvSpPr>
        <p:spPr>
          <a:xfrm>
            <a:off x="479376" y="4509121"/>
            <a:ext cx="6840759" cy="18001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en-GB" dirty="0"/>
          </a:p>
        </p:txBody>
      </p:sp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940" y="0"/>
            <a:ext cx="1124744" cy="1124744"/>
          </a:xfrm>
          <a:prstGeom prst="rect">
            <a:avLst/>
          </a:prstGeom>
        </p:spPr>
      </p:pic>
      <p:sp>
        <p:nvSpPr>
          <p:cNvPr id="35" name="Текст 26"/>
          <p:cNvSpPr>
            <a:spLocks noGrp="1"/>
          </p:cNvSpPr>
          <p:nvPr>
            <p:ph type="body" sz="quarter" idx="25" hasCustomPrompt="1"/>
          </p:nvPr>
        </p:nvSpPr>
        <p:spPr>
          <a:xfrm>
            <a:off x="479425" y="3932808"/>
            <a:ext cx="2808288" cy="431800"/>
          </a:xfrm>
          <a:prstGeom prst="rect">
            <a:avLst/>
          </a:prstGeom>
        </p:spPr>
        <p:txBody>
          <a:bodyPr/>
          <a:lstStyle>
            <a:lvl1pPr>
              <a:buNone/>
              <a:defRPr sz="2400" b="0">
                <a:solidFill>
                  <a:srgbClr val="F66300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36" name="Текст 28"/>
          <p:cNvSpPr>
            <a:spLocks noGrp="1"/>
          </p:cNvSpPr>
          <p:nvPr>
            <p:ph type="body" sz="quarter" idx="26" hasCustomPrompt="1"/>
          </p:nvPr>
        </p:nvSpPr>
        <p:spPr>
          <a:xfrm>
            <a:off x="479376" y="3501008"/>
            <a:ext cx="2879725" cy="4318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F66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ТЕКСТОВЫЙ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400" b="1" i="0" baseline="0" err="1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1" name="Content Placeholder 2"/>
          <p:cNvSpPr>
            <a:spLocks noGrp="1"/>
          </p:cNvSpPr>
          <p:nvPr>
            <p:ph idx="1"/>
          </p:nvPr>
        </p:nvSpPr>
        <p:spPr>
          <a:xfrm>
            <a:off x="551384" y="4329100"/>
            <a:ext cx="3600400" cy="20522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361950" indent="-180975">
              <a:defRPr sz="1600"/>
            </a:lvl2pPr>
            <a:lvl3pPr marL="542925" indent="-180975">
              <a:defRPr sz="1600"/>
            </a:lvl3pPr>
            <a:lvl4pPr marL="714375" indent="-171450">
              <a:defRPr sz="1600"/>
            </a:lvl4pPr>
            <a:lvl5pPr marL="895350" indent="-180975">
              <a:defRPr sz="1600"/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en-GB" dirty="0"/>
          </a:p>
        </p:txBody>
      </p:sp>
      <p:sp>
        <p:nvSpPr>
          <p:cNvPr id="52" name="Content Placeholder 2"/>
          <p:cNvSpPr>
            <a:spLocks noGrp="1"/>
          </p:cNvSpPr>
          <p:nvPr>
            <p:ph idx="13"/>
          </p:nvPr>
        </p:nvSpPr>
        <p:spPr>
          <a:xfrm>
            <a:off x="4295776" y="4329100"/>
            <a:ext cx="3598861" cy="20522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361950" indent="-180975">
              <a:defRPr sz="1600"/>
            </a:lvl2pPr>
            <a:lvl3pPr marL="542925" indent="-180975">
              <a:defRPr sz="1600"/>
            </a:lvl3pPr>
            <a:lvl4pPr marL="714375" indent="-171450">
              <a:defRPr sz="1600"/>
            </a:lvl4pPr>
            <a:lvl5pPr marL="895350" indent="-180975">
              <a:defRPr sz="1600"/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en-GB" dirty="0"/>
          </a:p>
        </p:txBody>
      </p:sp>
      <p:sp>
        <p:nvSpPr>
          <p:cNvPr id="53" name="Content Placeholder 2"/>
          <p:cNvSpPr>
            <a:spLocks noGrp="1"/>
          </p:cNvSpPr>
          <p:nvPr>
            <p:ph idx="14"/>
          </p:nvPr>
        </p:nvSpPr>
        <p:spPr>
          <a:xfrm>
            <a:off x="8040217" y="4329100"/>
            <a:ext cx="3600400" cy="20522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361950" indent="-180975">
              <a:defRPr sz="1600"/>
            </a:lvl2pPr>
            <a:lvl3pPr marL="542925" indent="-180975">
              <a:defRPr sz="1600"/>
            </a:lvl3pPr>
            <a:lvl4pPr marL="714375" indent="-171450">
              <a:defRPr sz="1600"/>
            </a:lvl4pPr>
            <a:lvl5pPr marL="895350" indent="-180975">
              <a:defRPr sz="1600"/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en-GB" dirty="0"/>
          </a:p>
        </p:txBody>
      </p:sp>
      <p:sp>
        <p:nvSpPr>
          <p:cNvPr id="17" name="Рисунок 12"/>
          <p:cNvSpPr>
            <a:spLocks noGrp="1"/>
          </p:cNvSpPr>
          <p:nvPr>
            <p:ph type="pic" sz="quarter" idx="20"/>
          </p:nvPr>
        </p:nvSpPr>
        <p:spPr>
          <a:xfrm>
            <a:off x="550863" y="1916832"/>
            <a:ext cx="3600921" cy="2232769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8" name="Рисунок 12"/>
          <p:cNvSpPr>
            <a:spLocks noGrp="1"/>
          </p:cNvSpPr>
          <p:nvPr>
            <p:ph type="pic" sz="quarter" idx="21"/>
          </p:nvPr>
        </p:nvSpPr>
        <p:spPr>
          <a:xfrm>
            <a:off x="4295799" y="1916832"/>
            <a:ext cx="3600401" cy="2232769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21" name="Рисунок 12"/>
          <p:cNvSpPr>
            <a:spLocks noGrp="1"/>
          </p:cNvSpPr>
          <p:nvPr>
            <p:ph type="pic" sz="quarter" idx="22"/>
          </p:nvPr>
        </p:nvSpPr>
        <p:spPr>
          <a:xfrm>
            <a:off x="8040216" y="1916832"/>
            <a:ext cx="3600401" cy="2232769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27" name="Текст 26"/>
          <p:cNvSpPr>
            <a:spLocks noGrp="1"/>
          </p:cNvSpPr>
          <p:nvPr>
            <p:ph type="body" sz="quarter" idx="25" hasCustomPrompt="1"/>
          </p:nvPr>
        </p:nvSpPr>
        <p:spPr>
          <a:xfrm>
            <a:off x="479425" y="1412751"/>
            <a:ext cx="2808288" cy="431800"/>
          </a:xfrm>
          <a:prstGeom prst="rect">
            <a:avLst/>
          </a:prstGeom>
        </p:spPr>
        <p:txBody>
          <a:bodyPr/>
          <a:lstStyle>
            <a:lvl1pPr>
              <a:buNone/>
              <a:defRPr sz="2400" b="0">
                <a:solidFill>
                  <a:srgbClr val="F66300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29" name="Текст 28"/>
          <p:cNvSpPr>
            <a:spLocks noGrp="1"/>
          </p:cNvSpPr>
          <p:nvPr>
            <p:ph type="body" sz="quarter" idx="26" hasCustomPrompt="1"/>
          </p:nvPr>
        </p:nvSpPr>
        <p:spPr>
          <a:xfrm>
            <a:off x="479376" y="980951"/>
            <a:ext cx="2879725" cy="4318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F66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ТЕКСТОВЫЙ</a:t>
            </a:r>
            <a:endParaRPr lang="ru-RU" dirty="0"/>
          </a:p>
        </p:txBody>
      </p:sp>
      <p:sp>
        <p:nvSpPr>
          <p:cNvPr id="30" name="Текст 26"/>
          <p:cNvSpPr>
            <a:spLocks noGrp="1"/>
          </p:cNvSpPr>
          <p:nvPr>
            <p:ph type="body" sz="quarter" idx="27" hasCustomPrompt="1"/>
          </p:nvPr>
        </p:nvSpPr>
        <p:spPr>
          <a:xfrm>
            <a:off x="4223841" y="1412528"/>
            <a:ext cx="2808288" cy="431800"/>
          </a:xfrm>
          <a:prstGeom prst="rect">
            <a:avLst/>
          </a:prstGeom>
        </p:spPr>
        <p:txBody>
          <a:bodyPr/>
          <a:lstStyle>
            <a:lvl1pPr>
              <a:buNone/>
              <a:defRPr sz="2400" b="0">
                <a:solidFill>
                  <a:srgbClr val="F66300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32" name="Текст 28"/>
          <p:cNvSpPr>
            <a:spLocks noGrp="1"/>
          </p:cNvSpPr>
          <p:nvPr>
            <p:ph type="body" sz="quarter" idx="28" hasCustomPrompt="1"/>
          </p:nvPr>
        </p:nvSpPr>
        <p:spPr>
          <a:xfrm>
            <a:off x="4223792" y="980728"/>
            <a:ext cx="2879725" cy="4318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F66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ТЕКСТОВЫЙ</a:t>
            </a:r>
            <a:endParaRPr lang="ru-RU" dirty="0"/>
          </a:p>
        </p:txBody>
      </p:sp>
      <p:sp>
        <p:nvSpPr>
          <p:cNvPr id="33" name="Текст 26"/>
          <p:cNvSpPr>
            <a:spLocks noGrp="1"/>
          </p:cNvSpPr>
          <p:nvPr>
            <p:ph type="body" sz="quarter" idx="29" hasCustomPrompt="1"/>
          </p:nvPr>
        </p:nvSpPr>
        <p:spPr>
          <a:xfrm>
            <a:off x="7968257" y="1412528"/>
            <a:ext cx="2808288" cy="431800"/>
          </a:xfrm>
          <a:prstGeom prst="rect">
            <a:avLst/>
          </a:prstGeom>
        </p:spPr>
        <p:txBody>
          <a:bodyPr/>
          <a:lstStyle>
            <a:lvl1pPr>
              <a:buNone/>
              <a:defRPr sz="2400" b="0">
                <a:solidFill>
                  <a:srgbClr val="F66300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34" name="Текст 28"/>
          <p:cNvSpPr>
            <a:spLocks noGrp="1"/>
          </p:cNvSpPr>
          <p:nvPr>
            <p:ph type="body" sz="quarter" idx="30" hasCustomPrompt="1"/>
          </p:nvPr>
        </p:nvSpPr>
        <p:spPr>
          <a:xfrm>
            <a:off x="7968208" y="980728"/>
            <a:ext cx="2879725" cy="4318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F66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ТЕКСТОВЫЙ</a:t>
            </a:r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400" b="1" i="0" baseline="0" err="1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551384" y="4329100"/>
            <a:ext cx="5472608" cy="20522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361950" indent="-180975">
              <a:defRPr sz="1600"/>
            </a:lvl2pPr>
            <a:lvl3pPr marL="542925" indent="-180975">
              <a:defRPr sz="1600"/>
            </a:lvl3pPr>
            <a:lvl4pPr marL="714375" indent="-171450">
              <a:defRPr sz="1600"/>
            </a:lvl4pPr>
            <a:lvl5pPr marL="895350" indent="-180975">
              <a:defRPr sz="1600"/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en-GB" dirty="0"/>
          </a:p>
        </p:txBody>
      </p:sp>
      <p:sp>
        <p:nvSpPr>
          <p:cNvPr id="52" name="Content Placeholder 2"/>
          <p:cNvSpPr>
            <a:spLocks noGrp="1"/>
          </p:cNvSpPr>
          <p:nvPr>
            <p:ph idx="13"/>
          </p:nvPr>
        </p:nvSpPr>
        <p:spPr>
          <a:xfrm>
            <a:off x="6240016" y="4329100"/>
            <a:ext cx="5436044" cy="20522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361950" indent="-180975">
              <a:defRPr sz="1600"/>
            </a:lvl2pPr>
            <a:lvl3pPr marL="542925" indent="-180975">
              <a:defRPr sz="1600"/>
            </a:lvl3pPr>
            <a:lvl4pPr marL="714375" indent="-171450">
              <a:defRPr sz="1600"/>
            </a:lvl4pPr>
            <a:lvl5pPr marL="895350" indent="-180975">
              <a:defRPr sz="1600"/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en-GB" dirty="0"/>
          </a:p>
        </p:txBody>
      </p:sp>
      <p:sp>
        <p:nvSpPr>
          <p:cNvPr id="14" name="Рисунок 12"/>
          <p:cNvSpPr>
            <a:spLocks noGrp="1"/>
          </p:cNvSpPr>
          <p:nvPr>
            <p:ph type="pic" sz="quarter" idx="19"/>
          </p:nvPr>
        </p:nvSpPr>
        <p:spPr>
          <a:xfrm>
            <a:off x="550863" y="1916832"/>
            <a:ext cx="5473700" cy="2232769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5" name="Рисунок 12"/>
          <p:cNvSpPr>
            <a:spLocks noGrp="1"/>
          </p:cNvSpPr>
          <p:nvPr>
            <p:ph type="pic" sz="quarter" idx="20"/>
          </p:nvPr>
        </p:nvSpPr>
        <p:spPr>
          <a:xfrm>
            <a:off x="6202360" y="1916832"/>
            <a:ext cx="5473700" cy="2232769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8" name="Текст 26"/>
          <p:cNvSpPr>
            <a:spLocks noGrp="1"/>
          </p:cNvSpPr>
          <p:nvPr>
            <p:ph type="body" sz="quarter" idx="25" hasCustomPrompt="1"/>
          </p:nvPr>
        </p:nvSpPr>
        <p:spPr>
          <a:xfrm>
            <a:off x="479425" y="1412751"/>
            <a:ext cx="2808288" cy="431800"/>
          </a:xfrm>
          <a:prstGeom prst="rect">
            <a:avLst/>
          </a:prstGeom>
        </p:spPr>
        <p:txBody>
          <a:bodyPr/>
          <a:lstStyle>
            <a:lvl1pPr>
              <a:buNone/>
              <a:defRPr sz="2400" b="0">
                <a:solidFill>
                  <a:srgbClr val="F66300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19" name="Текст 28"/>
          <p:cNvSpPr>
            <a:spLocks noGrp="1"/>
          </p:cNvSpPr>
          <p:nvPr>
            <p:ph type="body" sz="quarter" idx="26" hasCustomPrompt="1"/>
          </p:nvPr>
        </p:nvSpPr>
        <p:spPr>
          <a:xfrm>
            <a:off x="479376" y="980951"/>
            <a:ext cx="2879725" cy="4318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F66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ТЕКСТОВЫЙ</a:t>
            </a:r>
            <a:endParaRPr lang="ru-RU" dirty="0"/>
          </a:p>
        </p:txBody>
      </p:sp>
      <p:sp>
        <p:nvSpPr>
          <p:cNvPr id="20" name="Текст 26"/>
          <p:cNvSpPr>
            <a:spLocks noGrp="1"/>
          </p:cNvSpPr>
          <p:nvPr>
            <p:ph type="body" sz="quarter" idx="27" hasCustomPrompt="1"/>
          </p:nvPr>
        </p:nvSpPr>
        <p:spPr>
          <a:xfrm>
            <a:off x="6096049" y="1412528"/>
            <a:ext cx="2808288" cy="431800"/>
          </a:xfrm>
          <a:prstGeom prst="rect">
            <a:avLst/>
          </a:prstGeom>
        </p:spPr>
        <p:txBody>
          <a:bodyPr/>
          <a:lstStyle>
            <a:lvl1pPr>
              <a:buNone/>
              <a:defRPr sz="2400" b="0">
                <a:solidFill>
                  <a:srgbClr val="F66300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21" name="Текст 28"/>
          <p:cNvSpPr>
            <a:spLocks noGrp="1"/>
          </p:cNvSpPr>
          <p:nvPr>
            <p:ph type="body" sz="quarter" idx="28" hasCustomPrompt="1"/>
          </p:nvPr>
        </p:nvSpPr>
        <p:spPr>
          <a:xfrm>
            <a:off x="6096000" y="980728"/>
            <a:ext cx="2879725" cy="4318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F66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ТЕКСТОВЫЙ</a:t>
            </a: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400" b="1" i="0" baseline="0" err="1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8077200" y="1916608"/>
            <a:ext cx="3598859" cy="4464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361950" indent="-180975">
              <a:defRPr sz="1600"/>
            </a:lvl2pPr>
            <a:lvl3pPr marL="542925" indent="-180975">
              <a:defRPr sz="1600"/>
            </a:lvl3pPr>
            <a:lvl4pPr marL="714375" indent="-171450">
              <a:defRPr sz="1600"/>
            </a:lvl4pPr>
            <a:lvl5pPr marL="895350" indent="-180975">
              <a:defRPr sz="1600"/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en-GB" dirty="0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551384" y="1916608"/>
            <a:ext cx="7344816" cy="4464719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рисунка</a:t>
            </a:r>
            <a:endParaRPr lang="en-GB" dirty="0"/>
          </a:p>
        </p:txBody>
      </p:sp>
      <p:sp>
        <p:nvSpPr>
          <p:cNvPr id="10" name="Текст 26"/>
          <p:cNvSpPr>
            <a:spLocks noGrp="1"/>
          </p:cNvSpPr>
          <p:nvPr>
            <p:ph type="body" sz="quarter" idx="25" hasCustomPrompt="1"/>
          </p:nvPr>
        </p:nvSpPr>
        <p:spPr>
          <a:xfrm>
            <a:off x="479425" y="1412528"/>
            <a:ext cx="2808288" cy="431800"/>
          </a:xfrm>
          <a:prstGeom prst="rect">
            <a:avLst/>
          </a:prstGeom>
        </p:spPr>
        <p:txBody>
          <a:bodyPr/>
          <a:lstStyle>
            <a:lvl1pPr>
              <a:buNone/>
              <a:defRPr sz="2400" b="0">
                <a:solidFill>
                  <a:srgbClr val="F66300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11" name="Текст 28"/>
          <p:cNvSpPr>
            <a:spLocks noGrp="1"/>
          </p:cNvSpPr>
          <p:nvPr>
            <p:ph type="body" sz="quarter" idx="26" hasCustomPrompt="1"/>
          </p:nvPr>
        </p:nvSpPr>
        <p:spPr>
          <a:xfrm>
            <a:off x="479376" y="980728"/>
            <a:ext cx="2879725" cy="4318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F66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ТЕКСТОВЫЙ</a:t>
            </a: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right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400" b="1" i="0" baseline="0" err="1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375" y="1916609"/>
            <a:ext cx="11161241" cy="4464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  <a:endParaRPr lang="ru-RU" dirty="0"/>
          </a:p>
          <a:p>
            <a:pPr lvl="2"/>
            <a:r>
              <a:rPr lang="ru-RU" dirty="0"/>
              <a:t>Третий уровень</a:t>
            </a:r>
            <a:endParaRPr lang="ru-RU" dirty="0"/>
          </a:p>
          <a:p>
            <a:pPr lvl="3"/>
            <a:r>
              <a:rPr lang="ru-RU" dirty="0"/>
              <a:t>Четвертый уровень</a:t>
            </a:r>
            <a:endParaRPr lang="ru-RU" dirty="0"/>
          </a:p>
          <a:p>
            <a:pPr lvl="4"/>
            <a:r>
              <a:rPr lang="ru-RU" dirty="0"/>
              <a:t>Пятый уровень</a:t>
            </a:r>
            <a:endParaRPr lang="en-GB" dirty="0"/>
          </a:p>
        </p:txBody>
      </p:sp>
      <p:sp>
        <p:nvSpPr>
          <p:cNvPr id="7" name="Текст 26"/>
          <p:cNvSpPr>
            <a:spLocks noGrp="1"/>
          </p:cNvSpPr>
          <p:nvPr>
            <p:ph type="body" sz="quarter" idx="25" hasCustomPrompt="1"/>
          </p:nvPr>
        </p:nvSpPr>
        <p:spPr>
          <a:xfrm>
            <a:off x="479425" y="1412528"/>
            <a:ext cx="2808288" cy="431800"/>
          </a:xfrm>
          <a:prstGeom prst="rect">
            <a:avLst/>
          </a:prstGeom>
        </p:spPr>
        <p:txBody>
          <a:bodyPr/>
          <a:lstStyle>
            <a:lvl1pPr>
              <a:buNone/>
              <a:defRPr sz="2400" b="0">
                <a:solidFill>
                  <a:srgbClr val="F66300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8" name="Текст 28"/>
          <p:cNvSpPr>
            <a:spLocks noGrp="1"/>
          </p:cNvSpPr>
          <p:nvPr>
            <p:ph type="body" sz="quarter" idx="26" hasCustomPrompt="1"/>
          </p:nvPr>
        </p:nvSpPr>
        <p:spPr>
          <a:xfrm>
            <a:off x="479376" y="980728"/>
            <a:ext cx="2879725" cy="4318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F66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ТЕКСТОВЫЙ</a:t>
            </a:r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/>
              <a:t>Вставка рисунка</a:t>
            </a:r>
            <a:endParaRPr lang="en-GB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88" y="1"/>
            <a:ext cx="1152897" cy="166717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9192344" y="4149080"/>
            <a:ext cx="2448272" cy="2232248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рисунка</a:t>
            </a:r>
            <a:endParaRPr lang="en-GB" dirty="0"/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9192344" y="1916608"/>
            <a:ext cx="2448272" cy="208845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рисунка</a:t>
            </a:r>
            <a:endParaRPr lang="en-GB" dirty="0"/>
          </a:p>
        </p:txBody>
      </p:sp>
      <p:sp>
        <p:nvSpPr>
          <p:cNvPr id="15" name="Таблица 14"/>
          <p:cNvSpPr>
            <a:spLocks noGrp="1"/>
          </p:cNvSpPr>
          <p:nvPr>
            <p:ph type="tbl" sz="quarter" idx="16"/>
          </p:nvPr>
        </p:nvSpPr>
        <p:spPr>
          <a:xfrm>
            <a:off x="551384" y="1917352"/>
            <a:ext cx="8497366" cy="446397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8" name="Текст 26"/>
          <p:cNvSpPr>
            <a:spLocks noGrp="1"/>
          </p:cNvSpPr>
          <p:nvPr>
            <p:ph type="body" sz="quarter" idx="25" hasCustomPrompt="1"/>
          </p:nvPr>
        </p:nvSpPr>
        <p:spPr>
          <a:xfrm>
            <a:off x="479425" y="1412528"/>
            <a:ext cx="2808288" cy="431800"/>
          </a:xfrm>
          <a:prstGeom prst="rect">
            <a:avLst/>
          </a:prstGeom>
        </p:spPr>
        <p:txBody>
          <a:bodyPr/>
          <a:lstStyle>
            <a:lvl1pPr>
              <a:buNone/>
              <a:defRPr sz="2400" b="0">
                <a:solidFill>
                  <a:srgbClr val="F66300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  <a:endParaRPr lang="ru-RU" dirty="0"/>
          </a:p>
        </p:txBody>
      </p:sp>
      <p:sp>
        <p:nvSpPr>
          <p:cNvPr id="19" name="Текст 28"/>
          <p:cNvSpPr>
            <a:spLocks noGrp="1"/>
          </p:cNvSpPr>
          <p:nvPr>
            <p:ph type="body" sz="quarter" idx="26" hasCustomPrompt="1"/>
          </p:nvPr>
        </p:nvSpPr>
        <p:spPr>
          <a:xfrm>
            <a:off x="479376" y="980728"/>
            <a:ext cx="2879725" cy="431800"/>
          </a:xfrm>
          <a:prstGeom prst="rect">
            <a:avLst/>
          </a:prstGeom>
        </p:spPr>
        <p:txBody>
          <a:bodyPr/>
          <a:lstStyle>
            <a:lvl1pPr>
              <a:buNone/>
              <a:defRPr sz="2800" b="1">
                <a:solidFill>
                  <a:srgbClr val="F66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ТЕКСТОВЫЙ</a:t>
            </a:r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_e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/>
          <p:cNvCxnSpPr/>
          <p:nvPr userDrawn="1"/>
        </p:nvCxnSpPr>
        <p:spPr>
          <a:xfrm>
            <a:off x="6009144" y="2156604"/>
            <a:ext cx="0" cy="2458529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Подзаголовок 2"/>
          <p:cNvSpPr txBox="1"/>
          <p:nvPr userDrawn="1"/>
        </p:nvSpPr>
        <p:spPr>
          <a:xfrm>
            <a:off x="6744072" y="2852936"/>
            <a:ext cx="3424688" cy="10912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АО "ЛЕДВАНС"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Москва, ул. Большая Тульская, 11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+7 495 935 7070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ledvance.ru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8" y="2924355"/>
            <a:ext cx="3169257" cy="96652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3.png"/><Relationship Id="rId11" Type="http://schemas.openxmlformats.org/officeDocument/2006/relationships/tags" Target="../tags/tag8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 hidden="1"/>
          <p:cNvSpPr/>
          <p:nvPr>
            <p:custDataLst>
              <p:tags r:id="rId11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400" b="1" i="0" baseline="0" err="1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479376" y="6414858"/>
            <a:ext cx="450255" cy="25450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de-DE"/>
            </a:defPPr>
            <a:lvl1pPr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accent1"/>
                </a:solidFill>
              </a:defRPr>
            </a:lvl1pPr>
          </a:lstStyle>
          <a:p>
            <a:pPr lvl="0"/>
            <a:fld id="{9E1A0163-7C0F-4EAD-A483-0138766DECC8}" type="slidenum">
              <a:rPr lang="de-DE" smtClean="0">
                <a:solidFill>
                  <a:schemeClr val="accent1"/>
                </a:solidFill>
              </a:rPr>
            </a:fld>
            <a:endParaRPr lang="de-DE" dirty="0">
              <a:solidFill>
                <a:schemeClr val="accent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488" y="1"/>
            <a:ext cx="1152897" cy="166717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100000"/>
        </a:lnSpc>
        <a:spcBef>
          <a:spcPts val="0"/>
        </a:spcBef>
        <a:buNone/>
        <a:defRPr sz="2400" b="1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1655" indent="-269875" algn="l" defTabSz="9144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08355" indent="-269875" algn="l" defTabSz="9144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269875" algn="l" defTabSz="9144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10" indent="-269875" algn="l" defTabSz="914400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8" Type="http://schemas.microsoft.com/office/2007/relationships/hdphoto" Target="../media/image31.wdp"/><Relationship Id="rId7" Type="http://schemas.openxmlformats.org/officeDocument/2006/relationships/image" Target="../media/image30.png"/><Relationship Id="rId6" Type="http://schemas.microsoft.com/office/2007/relationships/hdphoto" Target="../media/image29.wdp"/><Relationship Id="rId5" Type="http://schemas.openxmlformats.org/officeDocument/2006/relationships/image" Target="../media/image28.png"/><Relationship Id="rId4" Type="http://schemas.microsoft.com/office/2007/relationships/hdphoto" Target="../media/image27.wdp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7" Type="http://schemas.openxmlformats.org/officeDocument/2006/relationships/slideLayout" Target="../slideLayouts/slideLayout4.xml"/><Relationship Id="rId16" Type="http://schemas.microsoft.com/office/2007/relationships/hdphoto" Target="../media/image39.wdp"/><Relationship Id="rId15" Type="http://schemas.openxmlformats.org/officeDocument/2006/relationships/image" Target="../media/image38.png"/><Relationship Id="rId14" Type="http://schemas.microsoft.com/office/2007/relationships/hdphoto" Target="../media/image37.wdp"/><Relationship Id="rId13" Type="http://schemas.openxmlformats.org/officeDocument/2006/relationships/image" Target="../media/image36.png"/><Relationship Id="rId12" Type="http://schemas.microsoft.com/office/2007/relationships/hdphoto" Target="../media/image35.wdp"/><Relationship Id="rId11" Type="http://schemas.openxmlformats.org/officeDocument/2006/relationships/image" Target="../media/image34.png"/><Relationship Id="rId10" Type="http://schemas.microsoft.com/office/2007/relationships/hdphoto" Target="../media/image33.wdp"/><Relationship Id="rId1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microsoft.com/office/2007/relationships/hdphoto" Target="../media/image45.wdp"/><Relationship Id="rId7" Type="http://schemas.openxmlformats.org/officeDocument/2006/relationships/image" Target="../media/image44.png"/><Relationship Id="rId6" Type="http://schemas.microsoft.com/office/2007/relationships/hdphoto" Target="../media/image43.wdp"/><Relationship Id="rId5" Type="http://schemas.openxmlformats.org/officeDocument/2006/relationships/image" Target="../media/image42.png"/><Relationship Id="rId4" Type="http://schemas.microsoft.com/office/2007/relationships/hdphoto" Target="../media/image41.wdp"/><Relationship Id="rId3" Type="http://schemas.openxmlformats.org/officeDocument/2006/relationships/image" Target="../media/image40.png"/><Relationship Id="rId2" Type="http://schemas.openxmlformats.org/officeDocument/2006/relationships/image" Target="../media/image25.jpeg"/><Relationship Id="rId15" Type="http://schemas.openxmlformats.org/officeDocument/2006/relationships/slideLayout" Target="../slideLayouts/slideLayout4.xml"/><Relationship Id="rId14" Type="http://schemas.microsoft.com/office/2007/relationships/hdphoto" Target="../media/image51.wdp"/><Relationship Id="rId13" Type="http://schemas.openxmlformats.org/officeDocument/2006/relationships/image" Target="../media/image50.png"/><Relationship Id="rId12" Type="http://schemas.microsoft.com/office/2007/relationships/hdphoto" Target="../media/image49.wdp"/><Relationship Id="rId11" Type="http://schemas.openxmlformats.org/officeDocument/2006/relationships/image" Target="../media/image48.png"/><Relationship Id="rId10" Type="http://schemas.microsoft.com/office/2007/relationships/hdphoto" Target="../media/image47.wdp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png"/><Relationship Id="rId8" Type="http://schemas.microsoft.com/office/2007/relationships/hdphoto" Target="../media/image57.wdp"/><Relationship Id="rId7" Type="http://schemas.openxmlformats.org/officeDocument/2006/relationships/image" Target="../media/image56.png"/><Relationship Id="rId6" Type="http://schemas.microsoft.com/office/2007/relationships/hdphoto" Target="../media/image55.wdp"/><Relationship Id="rId5" Type="http://schemas.openxmlformats.org/officeDocument/2006/relationships/image" Target="../media/image54.png"/><Relationship Id="rId4" Type="http://schemas.microsoft.com/office/2007/relationships/hdphoto" Target="../media/image53.wdp"/><Relationship Id="rId3" Type="http://schemas.openxmlformats.org/officeDocument/2006/relationships/image" Target="../media/image52.png"/><Relationship Id="rId2" Type="http://schemas.openxmlformats.org/officeDocument/2006/relationships/image" Target="../media/image25.jpeg"/><Relationship Id="rId19" Type="http://schemas.openxmlformats.org/officeDocument/2006/relationships/slideLayout" Target="../slideLayouts/slideLayout4.xml"/><Relationship Id="rId18" Type="http://schemas.microsoft.com/office/2007/relationships/hdphoto" Target="../media/image67.wdp"/><Relationship Id="rId17" Type="http://schemas.openxmlformats.org/officeDocument/2006/relationships/image" Target="../media/image66.png"/><Relationship Id="rId16" Type="http://schemas.microsoft.com/office/2007/relationships/hdphoto" Target="../media/image65.wdp"/><Relationship Id="rId15" Type="http://schemas.openxmlformats.org/officeDocument/2006/relationships/image" Target="../media/image64.png"/><Relationship Id="rId14" Type="http://schemas.microsoft.com/office/2007/relationships/hdphoto" Target="../media/image63.wdp"/><Relationship Id="rId13" Type="http://schemas.openxmlformats.org/officeDocument/2006/relationships/image" Target="../media/image62.png"/><Relationship Id="rId12" Type="http://schemas.microsoft.com/office/2007/relationships/hdphoto" Target="../media/image61.wdp"/><Relationship Id="rId11" Type="http://schemas.openxmlformats.org/officeDocument/2006/relationships/image" Target="../media/image60.png"/><Relationship Id="rId10" Type="http://schemas.microsoft.com/office/2007/relationships/hdphoto" Target="../media/image59.wdp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9" Type="http://schemas.microsoft.com/office/2007/relationships/hdphoto" Target="../media/image76.wdp"/><Relationship Id="rId8" Type="http://schemas.openxmlformats.org/officeDocument/2006/relationships/image" Target="../media/image75.png"/><Relationship Id="rId7" Type="http://schemas.microsoft.com/office/2007/relationships/hdphoto" Target="../media/image74.wdp"/><Relationship Id="rId6" Type="http://schemas.openxmlformats.org/officeDocument/2006/relationships/image" Target="../media/image73.png"/><Relationship Id="rId5" Type="http://schemas.microsoft.com/office/2007/relationships/hdphoto" Target="../media/image72.wdp"/><Relationship Id="rId4" Type="http://schemas.openxmlformats.org/officeDocument/2006/relationships/image" Target="../media/image71.png"/><Relationship Id="rId3" Type="http://schemas.microsoft.com/office/2007/relationships/hdphoto" Target="../media/image70.wdp"/><Relationship Id="rId2" Type="http://schemas.openxmlformats.org/officeDocument/2006/relationships/image" Target="../media/image69.png"/><Relationship Id="rId12" Type="http://schemas.openxmlformats.org/officeDocument/2006/relationships/slideLayout" Target="../slideLayouts/slideLayout5.xml"/><Relationship Id="rId11" Type="http://schemas.microsoft.com/office/2007/relationships/hdphoto" Target="../media/image78.wdp"/><Relationship Id="rId10" Type="http://schemas.openxmlformats.org/officeDocument/2006/relationships/image" Target="../media/image77.png"/><Relationship Id="rId1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7.jpeg"/><Relationship Id="rId8" Type="http://schemas.openxmlformats.org/officeDocument/2006/relationships/image" Target="../media/image86.jpeg"/><Relationship Id="rId7" Type="http://schemas.openxmlformats.org/officeDocument/2006/relationships/image" Target="../media/image85.jpeg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8" Type="http://schemas.openxmlformats.org/officeDocument/2006/relationships/slideLayout" Target="../slideLayouts/slideLayout8.xml"/><Relationship Id="rId17" Type="http://schemas.openxmlformats.org/officeDocument/2006/relationships/image" Target="../media/image95.jpeg"/><Relationship Id="rId16" Type="http://schemas.openxmlformats.org/officeDocument/2006/relationships/image" Target="../media/image94.jpeg"/><Relationship Id="rId15" Type="http://schemas.openxmlformats.org/officeDocument/2006/relationships/image" Target="../media/image93.jpeg"/><Relationship Id="rId14" Type="http://schemas.openxmlformats.org/officeDocument/2006/relationships/image" Target="../media/image92.jpeg"/><Relationship Id="rId13" Type="http://schemas.openxmlformats.org/officeDocument/2006/relationships/image" Target="../media/image91.jpeg"/><Relationship Id="rId12" Type="http://schemas.openxmlformats.org/officeDocument/2006/relationships/image" Target="../media/image90.jpeg"/><Relationship Id="rId11" Type="http://schemas.openxmlformats.org/officeDocument/2006/relationships/image" Target="../media/image89.jpeg"/><Relationship Id="rId10" Type="http://schemas.openxmlformats.org/officeDocument/2006/relationships/image" Target="../media/image88.jpeg"/><Relationship Id="rId1" Type="http://schemas.openxmlformats.org/officeDocument/2006/relationships/image" Target="../media/image7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 descr="Переполнение, подбрасывающие цветной пудр в воздух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3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3" name="Текст 2"/>
          <p:cNvSpPr>
            <a:spLocks noGrp="1" noRot="1" noMove="1" noResize="1" noEditPoints="1" noAdjustHandles="1" noChangeArrowheads="1" noChangeShapeType="1"/>
          </p:cNvSpPr>
          <p:nvPr>
            <p:ph type="body" sz="quarter" idx="16"/>
          </p:nvPr>
        </p:nvSpPr>
        <p:spPr>
          <a:xfrm>
            <a:off x="335360" y="5301208"/>
            <a:ext cx="9001000" cy="648072"/>
          </a:xfrm>
        </p:spPr>
        <p:txBody>
          <a:bodyPr/>
          <a:lstStyle/>
          <a:p>
            <a:r>
              <a:rPr lang="ru-RU" dirty="0"/>
              <a:t>СВЕТОДИОДНЫЕ ЛАМПЫ</a:t>
            </a:r>
            <a:r>
              <a:rPr lang="en-US" dirty="0"/>
              <a:t> OSRAM</a:t>
            </a:r>
            <a:endParaRPr lang="ru-RU" dirty="0"/>
          </a:p>
        </p:txBody>
      </p:sp>
      <p:sp>
        <p:nvSpPr>
          <p:cNvPr id="4" name="Текст 3"/>
          <p:cNvSpPr>
            <a:spLocks noGrp="1" noRot="1" noMove="1" noResize="1" noEditPoints="1" noAdjustHandles="1" noChangeArrowheads="1" noChangeShapeType="1"/>
          </p:cNvSpPr>
          <p:nvPr>
            <p:ph type="body" sz="quarter" idx="17"/>
          </p:nvPr>
        </p:nvSpPr>
        <p:spPr>
          <a:xfrm>
            <a:off x="335360" y="6021288"/>
            <a:ext cx="3888432" cy="648072"/>
          </a:xfrm>
        </p:spPr>
        <p:txBody>
          <a:bodyPr/>
          <a:lstStyle/>
          <a:p>
            <a:r>
              <a:rPr lang="en-US" dirty="0"/>
              <a:t>LED VALUE Gen4</a:t>
            </a:r>
            <a:endParaRPr lang="ru-RU" dirty="0"/>
          </a:p>
        </p:txBody>
      </p:sp>
      <p:pic>
        <p:nvPicPr>
          <p:cNvPr id="6" name="Рисунок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1"/>
            <a:ext cx="1972884" cy="2852935"/>
          </a:xfrm>
          <a:prstGeom prst="rect">
            <a:avLst/>
          </a:prstGeom>
        </p:spPr>
      </p:pic>
      <p:sp>
        <p:nvSpPr>
          <p:cNvPr id="39" name="Текст 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96400" y="6021288"/>
            <a:ext cx="1972884" cy="648072"/>
          </a:xfrm>
          <a:prstGeom prst="rect">
            <a:avLst/>
          </a:prstGeom>
        </p:spPr>
        <p:txBody>
          <a:bodyPr/>
          <a:lstStyle>
            <a:lvl1pPr marL="269875" indent="-269875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41655" indent="-269875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08355" indent="-269875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80135" indent="-269875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350010" indent="-269875" algn="l" defTabSz="914400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4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dirty="0"/>
              <a:t>2026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9" name="Рисунок 1058" descr="Белый круглый фонарь, освещенный большим кольцем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3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7" r="12114" b="15432"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1061" name="Рисунок 106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3" t="13490" r="65777" b="16434"/>
          <a:stretch>
            <a:fillRect/>
          </a:stretch>
        </p:blipFill>
        <p:spPr>
          <a:xfrm>
            <a:off x="4010583" y="2336496"/>
            <a:ext cx="1822419" cy="36000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63" name="Рисунок 106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7" t="13490" r="36653" b="16434"/>
          <a:stretch>
            <a:fillRect/>
          </a:stretch>
        </p:blipFill>
        <p:spPr>
          <a:xfrm>
            <a:off x="5863214" y="2246496"/>
            <a:ext cx="1913539" cy="37800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65" name="Рисунок 106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30" t="13490" r="7151" b="16434"/>
          <a:stretch>
            <a:fillRect/>
          </a:stretch>
        </p:blipFill>
        <p:spPr>
          <a:xfrm>
            <a:off x="7806965" y="2542640"/>
            <a:ext cx="1735502" cy="34200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Представьте, что вы смотрите на мир не сквозь обычное стекло, а сквозь хрустально чистую линзу.</a:t>
            </a:r>
            <a:endParaRPr lang="ru-RU" dirty="0"/>
          </a:p>
          <a:p>
            <a:endParaRPr lang="ru-RU" dirty="0"/>
          </a:p>
          <a:p>
            <a:r>
              <a:rPr lang="ru-RU" dirty="0"/>
              <a:t>Обычные лампы с индексом цветопередачи </a:t>
            </a:r>
            <a:r>
              <a:rPr lang="ru-RU" b="1" dirty="0"/>
              <a:t>CRI 80 </a:t>
            </a:r>
            <a:r>
              <a:rPr lang="ru-RU" dirty="0"/>
              <a:t>искажают до 20% оттенков, лишая предметы глубины и насыщенности, делая цвета плоскими и неестественными. Светодиодные лампы </a:t>
            </a:r>
            <a:r>
              <a:rPr lang="ru-RU" b="1" dirty="0"/>
              <a:t>OSRAM</a:t>
            </a:r>
            <a:r>
              <a:rPr lang="ru-RU" dirty="0"/>
              <a:t> с </a:t>
            </a:r>
            <a:r>
              <a:rPr lang="ru-RU" b="1" dirty="0"/>
              <a:t>CRI 95 </a:t>
            </a:r>
            <a:r>
              <a:rPr lang="ru-RU" dirty="0"/>
              <a:t>— это принципиально иной уровень качества, максимально приближенный к естественному солнечному свету. Благодаря </a:t>
            </a:r>
            <a:r>
              <a:rPr lang="en-US" b="1" dirty="0"/>
              <a:t>CRI </a:t>
            </a:r>
            <a:r>
              <a:rPr lang="ru-RU" b="1" dirty="0"/>
              <a:t>95</a:t>
            </a:r>
            <a:r>
              <a:rPr lang="ru-RU" dirty="0"/>
              <a:t>, вы начнёте замечать тончайшие нюансы и полутона, которые раньше были скрыты</a:t>
            </a:r>
            <a:r>
              <a:rPr lang="en-US" dirty="0"/>
              <a:t>.</a:t>
            </a:r>
            <a:r>
              <a:rPr lang="ru-RU" dirty="0"/>
              <a:t> Вы увидите настоящий цвет вашего интерьера, текстурную глубину дерева и камня, а также естественный и здоровый тон кожи.</a:t>
            </a:r>
            <a:endParaRPr lang="ru-RU" dirty="0"/>
          </a:p>
          <a:p>
            <a:endParaRPr lang="ru-RU" dirty="0"/>
          </a:p>
          <a:p>
            <a:r>
              <a:rPr lang="ru-RU" dirty="0"/>
              <a:t>Это не просто свет — это инструмент для восприятия мира в его истинной и богатой палитре, которую вы раньше попросту не замечали.</a:t>
            </a:r>
            <a:endParaRPr lang="ru-RU" dirty="0"/>
          </a:p>
        </p:txBody>
      </p:sp>
      <p:sp>
        <p:nvSpPr>
          <p:cNvPr id="4" name="Текст 3"/>
          <p:cNvSpPr>
            <a:spLocks noGrp="1" noRot="1" noMove="1" noResize="1" noEditPoints="1" noAdjustHandles="1" noChangeArrowheads="1" noChangeShapeType="1"/>
          </p:cNvSpPr>
          <p:nvPr>
            <p:ph type="body" sz="quarter" idx="25"/>
          </p:nvPr>
        </p:nvSpPr>
        <p:spPr>
          <a:xfrm>
            <a:off x="479424" y="908472"/>
            <a:ext cx="5112471" cy="431800"/>
          </a:xfrm>
        </p:spPr>
        <p:txBody>
          <a:bodyPr/>
          <a:lstStyle/>
          <a:p>
            <a:r>
              <a:rPr lang="ru-RU" sz="2000" dirty="0"/>
              <a:t>Цвета, которых вы раньше не замечали</a:t>
            </a:r>
            <a:endParaRPr lang="ru-RU" sz="2000" dirty="0"/>
          </a:p>
        </p:txBody>
      </p:sp>
      <p:sp>
        <p:nvSpPr>
          <p:cNvPr id="5" name="Текст 4"/>
          <p:cNvSpPr>
            <a:spLocks noGrp="1" noRot="1" noMove="1" noResize="1" noEditPoints="1" noAdjustHandles="1" noChangeArrowheads="1" noChangeShapeType="1"/>
          </p:cNvSpPr>
          <p:nvPr>
            <p:ph type="body" sz="quarter" idx="26"/>
          </p:nvPr>
        </p:nvSpPr>
        <p:spPr>
          <a:xfrm>
            <a:off x="479376" y="476672"/>
            <a:ext cx="5112519" cy="431800"/>
          </a:xfrm>
        </p:spPr>
        <p:txBody>
          <a:bodyPr/>
          <a:lstStyle/>
          <a:p>
            <a:r>
              <a:rPr lang="en-US" dirty="0"/>
              <a:t>LED VALUE Gen4</a:t>
            </a:r>
            <a:endParaRPr lang="ru-RU" dirty="0"/>
          </a:p>
        </p:txBody>
      </p:sp>
      <p:sp>
        <p:nvSpPr>
          <p:cNvPr id="56" name="TextBox 5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24563" y="6268670"/>
            <a:ext cx="6108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bg1"/>
                </a:solidFill>
              </a:rPr>
              <a:t>Пингвины не любят плохой свет. И вы тоже.</a:t>
            </a:r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60" name="Рисунок 59" descr="Молодая женщина использует гарнитуру виртуальной реальности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0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3" r="20023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 noRot="1" noMove="1" noResize="1" noEditPoints="1" noAdjustHandles="1" noChangeArrowheads="1" noChangeShapeType="1"/>
          </p:cNvSpPr>
          <p:nvPr>
            <p:ph idx="13"/>
          </p:nvPr>
        </p:nvSpPr>
        <p:spPr/>
        <p:txBody>
          <a:bodyPr/>
          <a:lstStyle/>
          <a:p>
            <a:r>
              <a:rPr lang="ru-RU" dirty="0"/>
              <a:t>Значение индекса </a:t>
            </a:r>
            <a:r>
              <a:rPr lang="ru-RU" b="1" dirty="0"/>
              <a:t>R9</a:t>
            </a:r>
            <a:r>
              <a:rPr lang="ru-RU" dirty="0"/>
              <a:t>, отвечающего за передачу насыщенного красного цвета, в лампах предыдущего поколения часто не превышало 5 единиц, из-за чего красные оттенки "проваливались" и выглядели тусклыми, серыми или неестественными.</a:t>
            </a:r>
            <a:r>
              <a:rPr lang="en-US" dirty="0"/>
              <a:t> </a:t>
            </a:r>
            <a:r>
              <a:rPr lang="ru-RU" dirty="0"/>
              <a:t>В то же время в лампах </a:t>
            </a:r>
            <a:r>
              <a:rPr lang="en-US" b="1" dirty="0"/>
              <a:t>VALUE Gen4</a:t>
            </a:r>
            <a:r>
              <a:rPr lang="ru-RU" b="1" dirty="0"/>
              <a:t> </a:t>
            </a:r>
            <a:r>
              <a:rPr lang="ru-RU" dirty="0"/>
              <a:t>с </a:t>
            </a:r>
            <a:r>
              <a:rPr lang="ru-RU" b="1" dirty="0"/>
              <a:t>CRI 95 </a:t>
            </a:r>
            <a:r>
              <a:rPr lang="ru-RU" dirty="0"/>
              <a:t>индекс </a:t>
            </a:r>
            <a:r>
              <a:rPr lang="ru-RU" b="1" dirty="0"/>
              <a:t>R9</a:t>
            </a:r>
            <a:r>
              <a:rPr lang="ru-RU" dirty="0"/>
              <a:t> превышает </a:t>
            </a:r>
            <a:r>
              <a:rPr lang="ru-RU" b="1" dirty="0"/>
              <a:t>50</a:t>
            </a:r>
            <a:r>
              <a:rPr lang="ru-RU" dirty="0"/>
              <a:t>. Эта разница кардинально меняет всё</a:t>
            </a:r>
            <a:r>
              <a:rPr lang="en-US" dirty="0"/>
              <a:t>.</a:t>
            </a:r>
            <a:r>
              <a:rPr lang="ru-RU" dirty="0"/>
              <a:t> Свет с высоким </a:t>
            </a:r>
            <a:r>
              <a:rPr lang="ru-RU" b="1" dirty="0"/>
              <a:t>R9</a:t>
            </a:r>
            <a:r>
              <a:rPr lang="ru-RU" dirty="0"/>
              <a:t> перестаёт быть просто техническим параметром и становится залогом того, что мир вокруг вас будет выглядеть живым, аппетитным и безупречно</a:t>
            </a:r>
            <a:r>
              <a:rPr lang="en-US" dirty="0"/>
              <a:t> </a:t>
            </a:r>
            <a:r>
              <a:rPr lang="ru-RU" dirty="0"/>
              <a:t>настоящим.</a:t>
            </a:r>
            <a:endParaRPr lang="ru-RU" dirty="0"/>
          </a:p>
        </p:txBody>
      </p:sp>
      <p:sp>
        <p:nvSpPr>
          <p:cNvPr id="4" name="Текст 3"/>
          <p:cNvSpPr>
            <a:spLocks noGrp="1" noRot="1" noMove="1" noResize="1" noEditPoints="1" noAdjustHandles="1" noChangeArrowheads="1" noChangeShapeType="1"/>
          </p:cNvSpPr>
          <p:nvPr>
            <p:ph type="body" sz="quarter" idx="25"/>
          </p:nvPr>
        </p:nvSpPr>
        <p:spPr>
          <a:xfrm>
            <a:off x="479424" y="1412528"/>
            <a:ext cx="7416776" cy="431800"/>
          </a:xfrm>
        </p:spPr>
        <p:txBody>
          <a:bodyPr/>
          <a:lstStyle/>
          <a:p>
            <a:r>
              <a:rPr lang="ru-RU" dirty="0"/>
              <a:t>Скрытый главный герой</a:t>
            </a:r>
            <a:endParaRPr lang="ru-RU" dirty="0"/>
          </a:p>
        </p:txBody>
      </p:sp>
      <p:sp>
        <p:nvSpPr>
          <p:cNvPr id="5" name="Текст 4"/>
          <p:cNvSpPr>
            <a:spLocks noGrp="1" noRot="1" noMove="1" noResize="1" noEditPoints="1" noAdjustHandles="1" noChangeArrowheads="1" noChangeShapeType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ru-RU" dirty="0"/>
              <a:t>Индекс </a:t>
            </a:r>
            <a:r>
              <a:rPr lang="en-US" dirty="0"/>
              <a:t>R9</a:t>
            </a:r>
            <a:endParaRPr lang="ru-RU" dirty="0"/>
          </a:p>
        </p:txBody>
      </p:sp>
      <p:pic>
        <p:nvPicPr>
          <p:cNvPr id="24" name="Рисунок 23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4"/>
          </p:nvPr>
        </p:nvPicPr>
        <p:blipFill>
          <a:blip r:embed="rId1"/>
          <a:srcRect l="84" r="84"/>
          <a:stretch>
            <a:fillRect/>
          </a:stretch>
        </p:blipFill>
        <p:spPr>
          <a:prstGeom prst="rect">
            <a:avLst/>
          </a:prstGeom>
          <a:solidFill>
            <a:srgbClr val="E6E6E6"/>
          </a:solidFill>
        </p:spPr>
      </p:pic>
      <p:sp>
        <p:nvSpPr>
          <p:cNvPr id="26" name="TextBox 2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51384" y="5854753"/>
            <a:ext cx="222520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  <a:latin typeface="HelveticaNeueCyr" panose="02000503040000020004" pitchFamily="50" charset="-52"/>
              </a:rPr>
              <a:t>OSRAM V Gen3</a:t>
            </a:r>
            <a:endParaRPr lang="en-US" sz="1400" b="1" dirty="0">
              <a:solidFill>
                <a:schemeClr val="bg1"/>
              </a:solidFill>
              <a:latin typeface="HelveticaNeueCyr" panose="02000503040000020004" pitchFamily="50" charset="-52"/>
            </a:endParaRPr>
          </a:p>
          <a:p>
            <a:pPr algn="r"/>
            <a:r>
              <a:rPr lang="en-US" sz="1400" b="1" dirty="0">
                <a:solidFill>
                  <a:schemeClr val="bg1"/>
                </a:solidFill>
                <a:latin typeface="HelveticaNeueCyr" panose="02000503040000020004" pitchFamily="50" charset="-52"/>
              </a:rPr>
              <a:t>CRI </a:t>
            </a:r>
            <a:r>
              <a:rPr lang="ru-RU" sz="1400" b="1" dirty="0">
                <a:solidFill>
                  <a:schemeClr val="bg1"/>
                </a:solidFill>
                <a:latin typeface="HelveticaNeueCyr" panose="02000503040000020004" pitchFamily="50" charset="-52"/>
              </a:rPr>
              <a:t>8</a:t>
            </a:r>
            <a:r>
              <a:rPr lang="en-US" sz="1400" b="1" dirty="0">
                <a:solidFill>
                  <a:schemeClr val="bg1"/>
                </a:solidFill>
                <a:latin typeface="HelveticaNeueCyr" panose="02000503040000020004" pitchFamily="50" charset="-52"/>
              </a:rPr>
              <a:t>0, R9&lt;5</a:t>
            </a:r>
            <a:endParaRPr lang="ru-RU" sz="1400" b="1" dirty="0">
              <a:solidFill>
                <a:schemeClr val="bg1"/>
              </a:solidFill>
              <a:latin typeface="HelveticaNeueCyr" panose="02000503040000020004" pitchFamily="50" charset="-52"/>
            </a:endParaRPr>
          </a:p>
        </p:txBody>
      </p:sp>
      <p:sp>
        <p:nvSpPr>
          <p:cNvPr id="27" name="TextBox 2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63752" y="5854753"/>
            <a:ext cx="145710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1400" b="1" dirty="0">
                <a:solidFill>
                  <a:schemeClr val="bg1"/>
                </a:solidFill>
                <a:latin typeface="HelveticaNeueCyr" panose="02000503040000020004" pitchFamily="50" charset="-52"/>
              </a:rPr>
              <a:t>Другие лампы</a:t>
            </a:r>
            <a:endParaRPr lang="ru-RU" sz="1400" b="1" dirty="0">
              <a:solidFill>
                <a:schemeClr val="bg1"/>
              </a:solidFill>
              <a:latin typeface="HelveticaNeueCyr" panose="02000503040000020004" pitchFamily="50" charset="-52"/>
            </a:endParaRPr>
          </a:p>
          <a:p>
            <a:pPr algn="r"/>
            <a:r>
              <a:rPr lang="en-US" sz="1400" b="1" dirty="0">
                <a:solidFill>
                  <a:schemeClr val="bg1"/>
                </a:solidFill>
                <a:latin typeface="HelveticaNeueCyr" panose="02000503040000020004" pitchFamily="50" charset="-52"/>
              </a:rPr>
              <a:t>CRI 95, R9&lt;5</a:t>
            </a:r>
            <a:endParaRPr lang="ru-RU" sz="1400" b="1" dirty="0">
              <a:solidFill>
                <a:schemeClr val="bg1"/>
              </a:solidFill>
              <a:latin typeface="HelveticaNeueCyr" panose="02000503040000020004" pitchFamily="50" charset="-52"/>
            </a:endParaRPr>
          </a:p>
        </p:txBody>
      </p:sp>
      <p:sp>
        <p:nvSpPr>
          <p:cNvPr id="32" name="TextBox 3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670994" y="5854753"/>
            <a:ext cx="222520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  <a:latin typeface="HelveticaNeueCyr" panose="02000503040000020004" pitchFamily="50" charset="-52"/>
              </a:rPr>
              <a:t>OSRAM V Gen4</a:t>
            </a:r>
            <a:endParaRPr lang="en-US" sz="1400" b="1" dirty="0">
              <a:solidFill>
                <a:schemeClr val="bg1"/>
              </a:solidFill>
              <a:latin typeface="HelveticaNeueCyr" panose="02000503040000020004" pitchFamily="50" charset="-52"/>
            </a:endParaRPr>
          </a:p>
          <a:p>
            <a:pPr algn="r"/>
            <a:r>
              <a:rPr lang="en-US" sz="1400" b="1" dirty="0">
                <a:solidFill>
                  <a:schemeClr val="bg1"/>
                </a:solidFill>
                <a:latin typeface="HelveticaNeueCyr" panose="02000503040000020004" pitchFamily="50" charset="-52"/>
              </a:rPr>
              <a:t>CRI 95, R9&gt;50</a:t>
            </a:r>
            <a:endParaRPr lang="ru-RU" sz="1400" b="1" dirty="0">
              <a:solidFill>
                <a:schemeClr val="bg1"/>
              </a:solidFill>
              <a:latin typeface="HelveticaNeueCyr" panose="02000503040000020004" pitchFamily="50" charset="-5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 noRot="1" noMove="1" noResize="1" noEditPoints="1" noAdjustHandles="1" noChangeArrowheads="1" noChangeShapeType="1"/>
          </p:cNvSpPr>
          <p:nvPr>
            <p:ph idx="13"/>
          </p:nvPr>
        </p:nvSpPr>
        <p:spPr/>
        <p:txBody>
          <a:bodyPr/>
          <a:lstStyle/>
          <a:p>
            <a:r>
              <a:rPr lang="ru-RU" dirty="0"/>
              <a:t>Культовый красный автомобиль может превратиться в блёклый, потерявший свой статус и страсть.</a:t>
            </a:r>
            <a:endParaRPr lang="ru-RU" dirty="0"/>
          </a:p>
          <a:p>
            <a:endParaRPr lang="ru-RU" dirty="0"/>
          </a:p>
          <a:p>
            <a:r>
              <a:rPr lang="ru-RU" dirty="0"/>
              <a:t>В свете новой серии</a:t>
            </a:r>
            <a:r>
              <a:rPr lang="en-US" dirty="0"/>
              <a:t> </a:t>
            </a:r>
            <a:r>
              <a:rPr lang="ru-RU" dirty="0"/>
              <a:t>ламп </a:t>
            </a:r>
            <a:r>
              <a:rPr lang="en-US" b="1" dirty="0"/>
              <a:t>OSRAM</a:t>
            </a:r>
            <a:r>
              <a:rPr lang="ru-RU" b="1" dirty="0"/>
              <a:t> </a:t>
            </a:r>
            <a:r>
              <a:rPr lang="en-US" b="1" dirty="0"/>
              <a:t>VALUE Gen4 </a:t>
            </a:r>
            <a:r>
              <a:rPr lang="ru-RU" dirty="0"/>
              <a:t>он вспыхивает истинным</a:t>
            </a:r>
            <a:r>
              <a:rPr lang="en-US" dirty="0"/>
              <a:t> </a:t>
            </a:r>
            <a:r>
              <a:rPr lang="ru-RU" dirty="0"/>
              <a:t>и гипнотизирующим красным, каким его задумывал дизайнер.</a:t>
            </a:r>
            <a:endParaRPr lang="ru-RU" dirty="0"/>
          </a:p>
        </p:txBody>
      </p:sp>
      <p:sp>
        <p:nvSpPr>
          <p:cNvPr id="4" name="Текст 3"/>
          <p:cNvSpPr>
            <a:spLocks noGrp="1" noRot="1" noMove="1" noResize="1" noEditPoints="1" noAdjustHandles="1" noChangeArrowheads="1" noChangeShapeType="1"/>
          </p:cNvSpPr>
          <p:nvPr>
            <p:ph type="body" sz="quarter" idx="25"/>
          </p:nvPr>
        </p:nvSpPr>
        <p:spPr>
          <a:xfrm>
            <a:off x="479424" y="1412528"/>
            <a:ext cx="7416776" cy="431800"/>
          </a:xfrm>
        </p:spPr>
        <p:txBody>
          <a:bodyPr/>
          <a:lstStyle/>
          <a:p>
            <a:r>
              <a:rPr lang="ru-RU" dirty="0"/>
              <a:t>Разница, которая кардинально меняет всё</a:t>
            </a:r>
            <a:endParaRPr lang="ru-RU" dirty="0"/>
          </a:p>
        </p:txBody>
      </p:sp>
      <p:sp>
        <p:nvSpPr>
          <p:cNvPr id="5" name="Текст 4"/>
          <p:cNvSpPr>
            <a:spLocks noGrp="1" noRot="1" noMove="1" noResize="1" noEditPoints="1" noAdjustHandles="1" noChangeArrowheads="1" noChangeShapeType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ru-RU" dirty="0"/>
              <a:t>Индекс </a:t>
            </a:r>
            <a:r>
              <a:rPr lang="en-US" dirty="0"/>
              <a:t>R9</a:t>
            </a:r>
            <a:endParaRPr lang="ru-RU" dirty="0"/>
          </a:p>
        </p:txBody>
      </p:sp>
      <p:pic>
        <p:nvPicPr>
          <p:cNvPr id="6" name="Рисунок 5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4"/>
          </p:nvPr>
        </p:nvPicPr>
        <p:blipFill>
          <a:blip r:embed="rId1"/>
          <a:srcRect t="8477" b="8477"/>
          <a:stretch>
            <a:fillRect/>
          </a:stretch>
        </p:blipFill>
        <p:spPr>
          <a:prstGeom prst="rect">
            <a:avLst/>
          </a:prstGeom>
          <a:solidFill>
            <a:srgbClr val="E6E6E6"/>
          </a:solidFill>
        </p:spPr>
      </p:pic>
      <p:sp>
        <p:nvSpPr>
          <p:cNvPr id="7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83432" y="4941168"/>
            <a:ext cx="1759124" cy="30777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HelveticaNeueCyr" panose="02000503040000020004" pitchFamily="50" charset="-52"/>
              </a:rPr>
              <a:t>CRI 95, R9&lt;5</a:t>
            </a:r>
            <a:endParaRPr lang="ru-RU" sz="1400" b="1" dirty="0">
              <a:solidFill>
                <a:schemeClr val="bg1"/>
              </a:solidFill>
              <a:latin typeface="HelveticaNeueCyr" panose="02000503040000020004" pitchFamily="50" charset="-52"/>
            </a:endParaRPr>
          </a:p>
        </p:txBody>
      </p:sp>
      <p:sp>
        <p:nvSpPr>
          <p:cNvPr id="8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71864" y="4946104"/>
            <a:ext cx="1759124" cy="307777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HelveticaNeueCyr" panose="02000503040000020004" pitchFamily="50" charset="-52"/>
              </a:rPr>
              <a:t>CRI 95, R9&gt;50</a:t>
            </a:r>
            <a:endParaRPr lang="ru-RU" sz="1400" b="1" dirty="0">
              <a:solidFill>
                <a:schemeClr val="bg1"/>
              </a:solidFill>
              <a:latin typeface="HelveticaNeueCyr" panose="02000503040000020004" pitchFamily="50" charset="-52"/>
            </a:endParaRPr>
          </a:p>
        </p:txBody>
      </p: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37076" y="6073550"/>
            <a:ext cx="1759124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  <a:latin typeface="HelveticaNeueCyr" panose="02000503040000020004" pitchFamily="50" charset="-52"/>
              </a:rPr>
              <a:t>OSRAM V Gen4</a:t>
            </a:r>
            <a:endParaRPr lang="ru-RU" sz="1400" b="1" dirty="0">
              <a:solidFill>
                <a:schemeClr val="bg1"/>
              </a:solidFill>
              <a:latin typeface="HelveticaNeueCyr" panose="02000503040000020004" pitchFamily="50" charset="-52"/>
            </a:endParaRPr>
          </a:p>
        </p:txBody>
      </p:sp>
      <p:sp>
        <p:nvSpPr>
          <p:cNvPr id="14" name="TextBox 1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428688" y="6079675"/>
            <a:ext cx="1759124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1400" b="1" dirty="0">
                <a:solidFill>
                  <a:schemeClr val="bg1"/>
                </a:solidFill>
                <a:latin typeface="HelveticaNeueCyr" panose="02000503040000020004" pitchFamily="50" charset="-52"/>
              </a:rPr>
              <a:t>Другие лампы</a:t>
            </a:r>
            <a:endParaRPr lang="ru-RU" sz="1400" b="1" dirty="0">
              <a:solidFill>
                <a:schemeClr val="bg1"/>
              </a:solidFill>
              <a:latin typeface="HelveticaNeueCyr" panose="02000503040000020004" pitchFamily="50" charset="-5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 noRot="1" noMove="1" noResize="1" noEditPoints="1" noAdjustHandles="1" noChangeArrowheads="1" noChangeShapeType="1"/>
          </p:cNvSpPr>
          <p:nvPr>
            <p:ph idx="13"/>
          </p:nvPr>
        </p:nvSpPr>
        <p:spPr>
          <a:xfrm>
            <a:off x="7248128" y="1916608"/>
            <a:ext cx="4427932" cy="475275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Переосмысленный дизайн упаковки - фокус на покупателя.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Полный модельный ряд (более 170 </a:t>
            </a:r>
            <a:r>
              <a:rPr lang="en-US" dirty="0"/>
              <a:t>SKU)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Увеличенные индекс цветопередачи и индекс насыщенного красного цвета </a:t>
            </a:r>
            <a:r>
              <a:rPr lang="en-US" dirty="0"/>
              <a:t>(R9)</a:t>
            </a:r>
            <a:r>
              <a:rPr lang="ru-RU" dirty="0"/>
              <a:t> 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Увеличенная светоотдача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Расширенный диапазон входных напряжений – гарантия корректной работы при нестабильном электроснабжении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Стабильный световой поток и сохранение ресурса во всем диапазоне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Меньше пульсаций – больше зрительный комфорт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Расширенная гарантия и увеличенный срок службы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Совместимость с выключателями с подсветкой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19" name="Рисунок 18" descr="Рисование светлой лампочки с желтым крумплед бумаге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4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3" t="8750" r="846" b="13750"/>
          <a:stretch>
            <a:fillRect/>
          </a:stretch>
        </p:blipFill>
        <p:spPr>
          <a:xfrm>
            <a:off x="551384" y="1916608"/>
            <a:ext cx="6696744" cy="4464719"/>
          </a:xfrm>
        </p:spPr>
      </p:pic>
      <p:sp>
        <p:nvSpPr>
          <p:cNvPr id="4" name="Текст 3"/>
          <p:cNvSpPr>
            <a:spLocks noGrp="1" noRot="1" noMove="1" noResize="1" noEditPoints="1" noAdjustHandles="1" noChangeArrowheads="1" noChangeShapeType="1"/>
          </p:cNvSpPr>
          <p:nvPr>
            <p:ph type="body" sz="quarter" idx="25"/>
          </p:nvPr>
        </p:nvSpPr>
        <p:spPr>
          <a:xfrm>
            <a:off x="479424" y="1412528"/>
            <a:ext cx="3312319" cy="431800"/>
          </a:xfrm>
        </p:spPr>
        <p:txBody>
          <a:bodyPr/>
          <a:lstStyle/>
          <a:p>
            <a:r>
              <a:rPr lang="ru-RU" dirty="0"/>
              <a:t>Новые преимущества</a:t>
            </a:r>
            <a:endParaRPr lang="ru-RU" dirty="0"/>
          </a:p>
        </p:txBody>
      </p:sp>
      <p:sp>
        <p:nvSpPr>
          <p:cNvPr id="5" name="Текст 4"/>
          <p:cNvSpPr>
            <a:spLocks noGrp="1" noRot="1" noMove="1" noResize="1" noEditPoints="1" noAdjustHandles="1" noChangeArrowheads="1" noChangeShapeType="1"/>
          </p:cNvSpPr>
          <p:nvPr>
            <p:ph type="body" sz="quarter" idx="26"/>
          </p:nvPr>
        </p:nvSpPr>
        <p:spPr>
          <a:xfrm>
            <a:off x="479376" y="980728"/>
            <a:ext cx="3168352" cy="431800"/>
          </a:xfrm>
        </p:spPr>
        <p:txBody>
          <a:bodyPr/>
          <a:lstStyle/>
          <a:p>
            <a:r>
              <a:rPr lang="en-US" dirty="0"/>
              <a:t>LED VALUE Gen4</a:t>
            </a:r>
            <a:endParaRPr lang="ru-RU" dirty="0"/>
          </a:p>
        </p:txBody>
      </p:sp>
      <p:grpSp>
        <p:nvGrpSpPr>
          <p:cNvPr id="20" name="Группа 19"/>
          <p:cNvGrpSpPr>
            <a:grpSpLocks noGrp="1" noRot="1" noMove="1" noResize="1" noUngrp="1"/>
          </p:cNvGrpSpPr>
          <p:nvPr/>
        </p:nvGrpSpPr>
        <p:grpSpPr>
          <a:xfrm>
            <a:off x="4223792" y="1772816"/>
            <a:ext cx="980442" cy="1506516"/>
            <a:chOff x="6254205" y="3091191"/>
            <a:chExt cx="980442" cy="1506516"/>
          </a:xfrm>
        </p:grpSpPr>
        <p:pic>
          <p:nvPicPr>
            <p:cNvPr id="21" name="Picture 2" descr="Одноклавишный выключатель скрытой установки с подсветкой, 6А 250В (cх.1)  Systeme Electric (Schneider Electric) Blanca BLNVS006111, Белый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89" t="2406" r="8073" b="2593"/>
            <a:stretch>
              <a:fillRect/>
            </a:stretch>
          </p:blipFill>
          <p:spPr bwMode="auto">
            <a:xfrm>
              <a:off x="6254205" y="3691611"/>
              <a:ext cx="792000" cy="906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624691" y="3091191"/>
              <a:ext cx="60995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600" b="1" dirty="0">
                  <a:solidFill>
                    <a:srgbClr val="9ECC14"/>
                  </a:solidFill>
                  <a:sym typeface="Wingdings 2" panose="05020102010507070707" pitchFamily="18" charset="2"/>
                </a:rPr>
                <a:t></a:t>
              </a:r>
              <a:endParaRPr lang="ru-RU" sz="4400" b="1" dirty="0">
                <a:solidFill>
                  <a:srgbClr val="9ECC14"/>
                </a:solidFill>
              </a:endParaRPr>
            </a:p>
          </p:txBody>
        </p:sp>
      </p:grpSp>
      <p:sp>
        <p:nvSpPr>
          <p:cNvPr id="24" name="Oval 85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4223792" y="3501008"/>
            <a:ext cx="792000" cy="79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200" b="1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CRI</a:t>
            </a:r>
            <a:endParaRPr kumimoji="0" lang="en-US" sz="2200" b="1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b="1" dirty="0">
                <a:solidFill>
                  <a:prstClr val="white"/>
                </a:solidFill>
                <a:latin typeface="HelveticaNeueCyr" panose="02000503040000020004" pitchFamily="50" charset="-52"/>
                <a:ea typeface="Tahoma" panose="020B0604030504040204" pitchFamily="34" charset="0"/>
                <a:cs typeface="Arial" panose="020B0604020202020204" pitchFamily="34" charset="0"/>
              </a:rPr>
              <a:t>≥</a:t>
            </a:r>
            <a:r>
              <a:rPr lang="en-US" sz="1600" b="1" dirty="0">
                <a:solidFill>
                  <a:prstClr val="white"/>
                </a:solidFill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ru-RU" sz="1600" b="1" dirty="0">
                <a:solidFill>
                  <a:prstClr val="white"/>
                </a:solidFill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kumimoji="0" lang="pl-PL" sz="1600" b="1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Oval 85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4223792" y="4455785"/>
            <a:ext cx="792000" cy="79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200" b="1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kumimoji="0" lang="ru-RU" sz="2200" b="1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endParaRPr kumimoji="0" lang="en-US" sz="2200" b="1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b="1" dirty="0">
                <a:solidFill>
                  <a:prstClr val="white"/>
                </a:solidFill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&gt;</a:t>
            </a:r>
            <a:r>
              <a:rPr lang="ru-RU" sz="1600" b="1" dirty="0">
                <a:solidFill>
                  <a:prstClr val="white"/>
                </a:solidFill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en-US" sz="1600" b="1" dirty="0">
                <a:solidFill>
                  <a:prstClr val="white"/>
                </a:solidFill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endParaRPr kumimoji="0" lang="pl-PL" sz="1600" b="1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Oval 85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5196885" y="4455785"/>
            <a:ext cx="792000" cy="79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170-250</a:t>
            </a:r>
            <a:endParaRPr kumimoji="0" lang="ru-RU" sz="1400" b="1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endParaRPr kumimoji="0" lang="pl-PL" sz="1400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Oval 85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5196885" y="3501008"/>
            <a:ext cx="792000" cy="792000"/>
          </a:xfrm>
          <a:prstGeom prst="ellipse">
            <a:avLst/>
          </a:prstGeom>
          <a:solidFill>
            <a:srgbClr val="9ECC14"/>
          </a:solidFill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b="1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&gt;100</a:t>
            </a:r>
            <a:endParaRPr kumimoji="0" lang="en-US" b="1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лм</a:t>
            </a:r>
            <a:r>
              <a:rPr kumimoji="0" lang="en-US" sz="1400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ru-RU" sz="1400" dirty="0">
                <a:solidFill>
                  <a:prstClr val="white"/>
                </a:solidFill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Вт</a:t>
            </a:r>
            <a:endParaRPr kumimoji="0" lang="pl-PL" sz="1100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Oval 85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6176134" y="3501008"/>
            <a:ext cx="792000" cy="79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b="1" dirty="0">
                <a:solidFill>
                  <a:prstClr val="white"/>
                </a:solidFill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1100" b="1" dirty="0">
                <a:solidFill>
                  <a:prstClr val="white"/>
                </a:solidFill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b="1" dirty="0">
                <a:solidFill>
                  <a:prstClr val="white"/>
                </a:solidFill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года</a:t>
            </a:r>
            <a:endParaRPr lang="ru-RU" sz="1100" b="1" dirty="0">
              <a:solidFill>
                <a:prstClr val="white"/>
              </a:solidFill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1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гарантии</a:t>
            </a:r>
            <a:endParaRPr kumimoji="0" lang="pl-PL" sz="1100" b="1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Oval 85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6169978" y="4455785"/>
            <a:ext cx="792000" cy="79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30</a:t>
            </a:r>
            <a:r>
              <a:rPr kumimoji="0" lang="ru-RU" sz="1600" b="1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 000</a:t>
            </a:r>
            <a:endParaRPr kumimoji="0" lang="en-US" sz="1600" b="1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1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ч</a:t>
            </a:r>
            <a:r>
              <a:rPr lang="ru-RU" sz="1400" b="1" dirty="0">
                <a:solidFill>
                  <a:prstClr val="white"/>
                </a:solidFill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асов</a:t>
            </a:r>
            <a:endParaRPr kumimoji="0" lang="pl-PL" sz="1400" b="1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Oval 85"/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6169978" y="5418556"/>
            <a:ext cx="792000" cy="79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200" b="1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Кп</a:t>
            </a:r>
            <a:endParaRPr kumimoji="0" lang="ru-RU" sz="2200" b="1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rPr>
              <a:t>&lt;3%</a:t>
            </a:r>
            <a:endParaRPr kumimoji="0" lang="pl-PL" sz="1600" b="1" i="0" u="none" strike="noStrike" kern="1200" cap="none" spc="0" normalizeH="0" baseline="0" noProof="0" dirty="0">
              <a:solidFill>
                <a:prstClr val="white"/>
              </a:solidFill>
              <a:effectLst/>
              <a:uLnTx/>
              <a:uFillTx/>
              <a:latin typeface="HelveticaNeueCyr" panose="02000503040000020004" pitchFamily="50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Одинокий оранжевый воздушный шар, летящий над белыми воздушными шарами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5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30" b="28530"/>
          <a:stretch>
            <a:fillRect/>
          </a:stretch>
        </p:blipFill>
        <p:spPr/>
      </p:pic>
      <p:sp>
        <p:nvSpPr>
          <p:cNvPr id="4" name="Содержимое 3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новой серии светодиодных ламп </a:t>
            </a:r>
            <a:r>
              <a:rPr lang="en-US" b="1" dirty="0"/>
              <a:t>OSRAM</a:t>
            </a:r>
            <a:r>
              <a:rPr lang="ru-RU" dirty="0"/>
              <a:t> мы отказались от устаревшей практики указания расчётной мощности, которая</a:t>
            </a:r>
            <a:r>
              <a:rPr lang="en-US" dirty="0"/>
              <a:t> </a:t>
            </a:r>
            <a:r>
              <a:rPr lang="ru-RU" dirty="0"/>
              <a:t>зачастую вводила потребителей в заблуждение.</a:t>
            </a:r>
            <a:endParaRPr lang="ru-RU" dirty="0"/>
          </a:p>
          <a:p>
            <a:r>
              <a:rPr lang="ru-RU" dirty="0"/>
              <a:t>Теперь заявленная мощность — это реальная потребляемая мощность, без компромиссов и условностей. </a:t>
            </a:r>
            <a:endParaRPr lang="ru-RU" dirty="0"/>
          </a:p>
        </p:txBody>
      </p:sp>
      <p:sp>
        <p:nvSpPr>
          <p:cNvPr id="5" name="Текст 4"/>
          <p:cNvSpPr>
            <a:spLocks noGrp="1" noRot="1" noMove="1" noResize="1" noEditPoints="1" noAdjustHandles="1" noChangeArrowheads="1" noChangeShapeType="1"/>
          </p:cNvSpPr>
          <p:nvPr>
            <p:ph type="body" sz="quarter" idx="25"/>
          </p:nvPr>
        </p:nvSpPr>
        <p:spPr>
          <a:xfrm>
            <a:off x="479424" y="3932808"/>
            <a:ext cx="5328544" cy="431800"/>
          </a:xfrm>
        </p:spPr>
        <p:txBody>
          <a:bodyPr/>
          <a:lstStyle/>
          <a:p>
            <a:r>
              <a:rPr lang="ru-RU" dirty="0"/>
              <a:t>Никаких расчётов – только факты</a:t>
            </a:r>
            <a:endParaRPr lang="ru-RU" dirty="0"/>
          </a:p>
        </p:txBody>
      </p:sp>
      <p:sp>
        <p:nvSpPr>
          <p:cNvPr id="6" name="Текст 5"/>
          <p:cNvSpPr>
            <a:spLocks noGrp="1" noRot="1" noMove="1" noResize="1" noEditPoints="1" noAdjustHandles="1" noChangeArrowheads="1" noChangeShapeType="1"/>
          </p:cNvSpPr>
          <p:nvPr>
            <p:ph type="body" sz="quarter" idx="26"/>
          </p:nvPr>
        </p:nvSpPr>
        <p:spPr>
          <a:xfrm>
            <a:off x="479376" y="3501008"/>
            <a:ext cx="4608512" cy="431800"/>
          </a:xfrm>
        </p:spPr>
        <p:txBody>
          <a:bodyPr/>
          <a:lstStyle/>
          <a:p>
            <a:r>
              <a:rPr lang="en-US" dirty="0"/>
              <a:t>OSRAM LED VALUE Gen4</a:t>
            </a:r>
            <a:endParaRPr lang="ru-RU" dirty="0"/>
          </a:p>
        </p:txBody>
      </p:sp>
      <p:pic>
        <p:nvPicPr>
          <p:cNvPr id="16" name="Рисунок 15" descr="Дротики в центре мишени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1" b="6341"/>
          <a:stretch>
            <a:fillRect/>
          </a:stretch>
        </p:blipFill>
        <p:spPr/>
      </p:pic>
      <p:grpSp>
        <p:nvGrpSpPr>
          <p:cNvPr id="17" name="Группа 16"/>
          <p:cNvGrpSpPr>
            <a:grpSpLocks noGrp="1" noRot="1" noMove="1" noResize="1" noUngrp="1"/>
          </p:cNvGrpSpPr>
          <p:nvPr/>
        </p:nvGrpSpPr>
        <p:grpSpPr>
          <a:xfrm>
            <a:off x="7945696" y="4657846"/>
            <a:ext cx="977838" cy="1299832"/>
            <a:chOff x="9147551" y="5295266"/>
            <a:chExt cx="977838" cy="1299832"/>
          </a:xfrm>
        </p:grpSpPr>
        <p:sp>
          <p:nvSpPr>
            <p:cNvPr id="18" name="Oval 85"/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9147551" y="5803098"/>
              <a:ext cx="792000" cy="792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HelveticaNeueCyr" panose="02000503040000020004" pitchFamily="50" charset="-52"/>
                  <a:ea typeface="Tahoma" panose="020B0604030504040204" pitchFamily="34" charset="0"/>
                  <a:cs typeface="Tahoma" panose="020B0604030504040204" pitchFamily="34" charset="0"/>
                </a:rPr>
                <a:t>W</a:t>
              </a:r>
              <a:endParaRPr kumimoji="0" lang="pl-PL" sz="1600" b="1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TextBox 18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515433" y="5295266"/>
              <a:ext cx="60995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600" b="1" dirty="0">
                  <a:solidFill>
                    <a:srgbClr val="9ECC14"/>
                  </a:solidFill>
                  <a:sym typeface="Wingdings 2" panose="05020102010507070707" pitchFamily="18" charset="2"/>
                </a:rPr>
                <a:t></a:t>
              </a:r>
              <a:endParaRPr lang="ru-RU" sz="4400" b="1" dirty="0">
                <a:solidFill>
                  <a:srgbClr val="9ECC14"/>
                </a:solidFill>
              </a:endParaRPr>
            </a:p>
          </p:txBody>
        </p:sp>
      </p:grpSp>
      <p:grpSp>
        <p:nvGrpSpPr>
          <p:cNvPr id="20" name="Группа 19"/>
          <p:cNvGrpSpPr>
            <a:grpSpLocks noGrp="1" noRot="1" noMove="1" noResize="1" noUngrp="1"/>
          </p:cNvGrpSpPr>
          <p:nvPr/>
        </p:nvGrpSpPr>
        <p:grpSpPr>
          <a:xfrm>
            <a:off x="7464152" y="3445290"/>
            <a:ext cx="1273544" cy="1440947"/>
            <a:chOff x="9538369" y="5160982"/>
            <a:chExt cx="1273544" cy="1440947"/>
          </a:xfrm>
        </p:grpSpPr>
        <p:sp>
          <p:nvSpPr>
            <p:cNvPr id="21" name="TextBox 2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1684655">
              <a:off x="9538369" y="5160982"/>
              <a:ext cx="6099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5400" b="1">
                  <a:sym typeface="Wingdings" panose="05000000000000000000" pitchFamily="2" charset="2"/>
                </a:rPr>
                <a:t></a:t>
              </a:r>
              <a:endParaRPr lang="ru-RU" b="1"/>
            </a:p>
          </p:txBody>
        </p:sp>
        <p:sp>
          <p:nvSpPr>
            <p:cNvPr id="22" name="Oval 85"/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10019913" y="5809929"/>
              <a:ext cx="792000" cy="792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  <a:prstDash val="lgDash"/>
            </a:ln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400" b="1" dirty="0">
                  <a:solidFill>
                    <a:prstClr val="white"/>
                  </a:solidFill>
                  <a:latin typeface="HelveticaNeueCyr" panose="02000503040000020004" pitchFamily="50" charset="-52"/>
                  <a:ea typeface="Tahoma" panose="020B0604030504040204" pitchFamily="34" charset="0"/>
                  <a:cs typeface="Tahoma" panose="020B0604030504040204" pitchFamily="34" charset="0"/>
                </a:rPr>
                <a:t>SW</a:t>
              </a:r>
              <a:endParaRPr kumimoji="0" lang="pl-PL" sz="1400" b="1" i="0" u="none" strike="noStrike" kern="1200" cap="none" spc="0" normalizeH="0" baseline="0" noProof="0" dirty="0">
                <a:solidFill>
                  <a:prstClr val="white"/>
                </a:solidFill>
                <a:effectLst/>
                <a:uLnTx/>
                <a:uFillTx/>
                <a:latin typeface="HelveticaNeueCyr" panose="02000503040000020004" pitchFamily="50" charset="-52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4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" t="5738" r="586" b="5368"/>
          <a:stretch>
            <a:fillRect/>
          </a:stretch>
        </p:blipFill>
        <p:spPr>
          <a:xfrm>
            <a:off x="551384" y="1916608"/>
            <a:ext cx="6480720" cy="4464719"/>
          </a:xfrm>
        </p:spPr>
      </p:pic>
      <p:sp>
        <p:nvSpPr>
          <p:cNvPr id="2" name="Содержимое 1"/>
          <p:cNvSpPr>
            <a:spLocks noGrp="1" noRot="1" noMove="1" noResize="1" noEditPoints="1" noAdjustHandles="1" noChangeArrowheads="1" noChangeShapeType="1"/>
          </p:cNvSpPr>
          <p:nvPr>
            <p:ph idx="13"/>
          </p:nvPr>
        </p:nvSpPr>
        <p:spPr>
          <a:xfrm>
            <a:off x="7032104" y="1916608"/>
            <a:ext cx="4643955" cy="468074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Ценовой сегмент предыдущего поколения ламп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Соответствие ЭМС. Защита от взаимных помех между электронными устройствами.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Многоуровневая защита от импульсных перенапряжений до </a:t>
            </a:r>
            <a:r>
              <a:rPr lang="ru-RU" b="1" dirty="0"/>
              <a:t>500</a:t>
            </a:r>
            <a:r>
              <a:rPr lang="en-US" b="1" dirty="0"/>
              <a:t> </a:t>
            </a:r>
            <a:r>
              <a:rPr lang="ru-RU" b="1" dirty="0"/>
              <a:t>В</a:t>
            </a:r>
            <a:r>
              <a:rPr lang="ru-RU" dirty="0"/>
              <a:t>, электростатических разрядов более </a:t>
            </a:r>
            <a:r>
              <a:rPr lang="ru-RU" b="1" dirty="0"/>
              <a:t>4</a:t>
            </a:r>
            <a:r>
              <a:rPr lang="en-US" b="1" dirty="0"/>
              <a:t> </a:t>
            </a:r>
            <a:r>
              <a:rPr lang="ru-RU" b="1" dirty="0" err="1"/>
              <a:t>кВ</a:t>
            </a:r>
            <a:r>
              <a:rPr lang="ru-RU" dirty="0"/>
              <a:t> и быстрых переходных процессов в соответствии с группой стандартов </a:t>
            </a:r>
            <a:r>
              <a:rPr lang="ru-RU" b="1" dirty="0"/>
              <a:t>IEC 61000-4-</a:t>
            </a:r>
            <a:r>
              <a:rPr lang="en-US" b="1" dirty="0"/>
              <a:t>x</a:t>
            </a:r>
            <a:endParaRPr lang="ru-RU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Безвредные материалы – отсутствие вредных веществ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Бесшовный переход между поколениями для большинства </a:t>
            </a:r>
            <a:r>
              <a:rPr lang="en-US" dirty="0"/>
              <a:t>SKU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Маркировка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dirty="0"/>
              <a:t>Честный знак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Адаптировано для РБ и РК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Комфортная кратность групповой упаковки – 5</a:t>
            </a:r>
            <a:r>
              <a:rPr lang="en-US" dirty="0"/>
              <a:t> </a:t>
            </a:r>
            <a:r>
              <a:rPr lang="ru-RU" dirty="0"/>
              <a:t>шт. (коробка)</a:t>
            </a:r>
            <a:endParaRPr lang="ru-RU" dirty="0"/>
          </a:p>
        </p:txBody>
      </p:sp>
      <p:sp>
        <p:nvSpPr>
          <p:cNvPr id="4" name="Текст 3"/>
          <p:cNvSpPr>
            <a:spLocks noGrp="1" noRot="1" noMove="1" noResize="1" noEditPoints="1" noAdjustHandles="1" noChangeArrowheads="1" noChangeShapeType="1"/>
          </p:cNvSpPr>
          <p:nvPr>
            <p:ph type="body" sz="quarter" idx="25"/>
          </p:nvPr>
        </p:nvSpPr>
        <p:spPr>
          <a:xfrm>
            <a:off x="479424" y="1412528"/>
            <a:ext cx="7416776" cy="431800"/>
          </a:xfrm>
        </p:spPr>
        <p:txBody>
          <a:bodyPr/>
          <a:lstStyle/>
          <a:p>
            <a:r>
              <a:rPr lang="ru-RU" dirty="0"/>
              <a:t>Сохранили лучшее. Добавили необходимое</a:t>
            </a:r>
            <a:endParaRPr lang="ru-RU" dirty="0"/>
          </a:p>
        </p:txBody>
      </p:sp>
      <p:sp>
        <p:nvSpPr>
          <p:cNvPr id="5" name="Текст 4"/>
          <p:cNvSpPr>
            <a:spLocks noGrp="1" noRot="1" noMove="1" noResize="1" noEditPoints="1" noAdjustHandles="1" noChangeArrowheads="1" noChangeShapeType="1"/>
          </p:cNvSpPr>
          <p:nvPr>
            <p:ph type="body" sz="quarter" idx="26"/>
          </p:nvPr>
        </p:nvSpPr>
        <p:spPr>
          <a:xfrm>
            <a:off x="479376" y="980728"/>
            <a:ext cx="3168352" cy="431800"/>
          </a:xfrm>
        </p:spPr>
        <p:txBody>
          <a:bodyPr/>
          <a:lstStyle/>
          <a:p>
            <a:r>
              <a:rPr lang="en-US" dirty="0"/>
              <a:t>LED VALUE Gen4</a:t>
            </a:r>
            <a:endParaRPr lang="ru-RU" dirty="0"/>
          </a:p>
        </p:txBody>
      </p:sp>
      <p:pic>
        <p:nvPicPr>
          <p:cNvPr id="23" name="Рисунок 2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l="8043" t="4850" r="3380" b="80450"/>
          <a:stretch>
            <a:fillRect/>
          </a:stretch>
        </p:blipFill>
        <p:spPr>
          <a:xfrm>
            <a:off x="686949" y="5445472"/>
            <a:ext cx="1085705" cy="799993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stA="75000" endPos="20000" dir="5400000" sy="-100000" algn="bl" rotWithShape="0"/>
          </a:effectLst>
        </p:spPr>
      </p:pic>
      <p:pic>
        <p:nvPicPr>
          <p:cNvPr id="31" name="Рисунок 3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12705" t="54200" r="12705" b="28358"/>
          <a:stretch>
            <a:fillRect/>
          </a:stretch>
        </p:blipFill>
        <p:spPr>
          <a:xfrm>
            <a:off x="1876338" y="5445472"/>
            <a:ext cx="770537" cy="799993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stA="75000" endPos="20000" dir="5400000" sy="-100000" algn="bl" rotWithShape="0"/>
          </a:effectLst>
        </p:spPr>
      </p:pic>
      <p:pic>
        <p:nvPicPr>
          <p:cNvPr id="35" name="Рисунок 3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13986" t="79011" r="11423" b="4854"/>
          <a:stretch>
            <a:fillRect/>
          </a:stretch>
        </p:blipFill>
        <p:spPr>
          <a:xfrm>
            <a:off x="2750559" y="5445471"/>
            <a:ext cx="832934" cy="799993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stA="75000" endPos="20000" dir="5400000" sy="-100000" algn="bl" rotWithShape="0"/>
          </a:effectLst>
        </p:spPr>
      </p:pic>
      <p:pic>
        <p:nvPicPr>
          <p:cNvPr id="37" name="Рисунок 36" descr="Маркировка “Честный знак” в Москве | ГОСТСЕРТГРУПП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436" y="5445470"/>
            <a:ext cx="799993" cy="799993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  <a:reflection stA="75000" endPos="20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3"/>
          </p:nvPr>
        </p:nvPicPr>
        <p:blipFill>
          <a:blip r:embed="rId1"/>
          <a:srcRect t="15" b="15"/>
          <a:stretch>
            <a:fillRect/>
          </a:stretch>
        </p:blipFill>
        <p:spPr>
          <a:prstGeom prst="rect">
            <a:avLst/>
          </a:prstGeom>
          <a:solidFill>
            <a:srgbClr val="E6E6E6"/>
          </a:solidFill>
        </p:spPr>
      </p:pic>
      <p:pic>
        <p:nvPicPr>
          <p:cNvPr id="7" name="Рисунок 6" descr="Изображение выглядит как лампочка, Лампа накаливания, Компактная люминесцентная лампа, Флюоресцентная лампа&#10;&#10;Контент, сгенерированный ИИ, может содержать ошибки.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80" y="1995553"/>
            <a:ext cx="2808312" cy="453699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2" name="TextBox 2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39816" y="3075057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VALUE Gen4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xtBox 2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74240" y="3669107"/>
            <a:ext cx="2677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>
                <a:solidFill>
                  <a:schemeClr val="bg1"/>
                </a:solidFill>
              </a:rPr>
              <a:t>Ассортимент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25" name="Рисунок 2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00" y="1"/>
            <a:ext cx="1972884" cy="28529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 noRot="1" noMove="1" noResize="1" noEditPoints="1" noAdjustHandles="1" noChangeArrowheads="1" noChangeShapeType="1"/>
          </p:cNvSpPr>
          <p:nvPr>
            <p:ph idx="13"/>
          </p:nvPr>
        </p:nvSpPr>
        <p:spPr/>
        <p:txBody>
          <a:bodyPr/>
          <a:lstStyle/>
          <a:p>
            <a:r>
              <a:rPr lang="ru-RU" b="1" dirty="0"/>
              <a:t>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/>
              <a:t>7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/>
              <a:t>, </a:t>
            </a:r>
            <a:r>
              <a:rPr lang="ru-RU" dirty="0"/>
              <a:t>12</a:t>
            </a:r>
            <a:endParaRPr lang="ru-RU" dirty="0"/>
          </a:p>
          <a:p>
            <a:r>
              <a:rPr lang="ru-RU" b="1" dirty="0"/>
              <a:t>лм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/>
              <a:t>7</a:t>
            </a:r>
            <a:r>
              <a:rPr lang="en-US" dirty="0"/>
              <a:t>00…1 200</a:t>
            </a:r>
            <a:endParaRPr lang="ru-RU" dirty="0"/>
          </a:p>
          <a:p>
            <a:r>
              <a:rPr lang="ru-RU" b="1" dirty="0"/>
              <a:t>лм/Вт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lang="en-US" dirty="0"/>
              <a:t>100</a:t>
            </a:r>
            <a:endParaRPr lang="en-US" dirty="0"/>
          </a:p>
          <a:p>
            <a:r>
              <a:rPr lang="en-US" b="1" dirty="0"/>
              <a:t>T</a:t>
            </a:r>
            <a:r>
              <a:rPr lang="en-US" b="1" baseline="-25000" dirty="0"/>
              <a:t>[</a:t>
            </a:r>
            <a:r>
              <a:rPr lang="ru-RU" b="1" baseline="-25000" dirty="0"/>
              <a:t>Кельвин</a:t>
            </a:r>
            <a:r>
              <a:rPr lang="en-US" b="1" baseline="-25000" dirty="0"/>
              <a:t>]:</a:t>
            </a:r>
            <a:r>
              <a:rPr lang="en-US" dirty="0"/>
              <a:t> 2700, 4000, 6500</a:t>
            </a:r>
            <a:endParaRPr lang="ru-RU" dirty="0"/>
          </a:p>
          <a:p>
            <a:r>
              <a:rPr lang="en-US" b="1" dirty="0"/>
              <a:t>U</a:t>
            </a:r>
            <a:r>
              <a:rPr lang="ru-RU" b="1" baseline="-25000" dirty="0"/>
              <a:t>ВХ</a:t>
            </a:r>
            <a:r>
              <a:rPr lang="en-US" b="1" dirty="0"/>
              <a:t>: </a:t>
            </a:r>
            <a:r>
              <a:rPr lang="en-US" dirty="0"/>
              <a:t>170-250</a:t>
            </a:r>
            <a:r>
              <a:rPr lang="ru-RU" dirty="0"/>
              <a:t>В </a:t>
            </a:r>
            <a:r>
              <a:rPr lang="en-US" dirty="0"/>
              <a:t>~</a:t>
            </a:r>
            <a:r>
              <a:rPr lang="ru-RU" dirty="0"/>
              <a:t> </a:t>
            </a:r>
            <a:r>
              <a:rPr lang="en-US" dirty="0"/>
              <a:t>50</a:t>
            </a:r>
            <a:r>
              <a:rPr lang="ru-RU" dirty="0"/>
              <a:t>Гц</a:t>
            </a:r>
            <a:endParaRPr lang="en-US" dirty="0"/>
          </a:p>
          <a:p>
            <a:r>
              <a:rPr lang="en-US" b="1" dirty="0"/>
              <a:t>CRI</a:t>
            </a:r>
            <a:r>
              <a:rPr lang="ru-RU" b="1" dirty="0"/>
              <a:t> </a:t>
            </a:r>
            <a:r>
              <a:rPr lang="en-US" b="1" dirty="0"/>
              <a:t>/</a:t>
            </a:r>
            <a:r>
              <a:rPr lang="ru-RU" b="1" dirty="0"/>
              <a:t> </a:t>
            </a:r>
            <a:r>
              <a:rPr lang="en-US" b="1" dirty="0"/>
              <a:t>R9: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50+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Диффузор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матовый</a:t>
            </a:r>
            <a:endParaRPr lang="en-US" dirty="0"/>
          </a:p>
          <a:p>
            <a:r>
              <a:rPr lang="ru-RU" b="1" dirty="0"/>
              <a:t>Цоколь</a:t>
            </a:r>
            <a:r>
              <a:rPr lang="en-US" b="1" dirty="0"/>
              <a:t>:</a:t>
            </a:r>
            <a:r>
              <a:rPr lang="en-US" dirty="0"/>
              <a:t> E14, E27</a:t>
            </a:r>
            <a:endParaRPr lang="en-US" dirty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 noRot="1" noMove="1" noResize="1" noEditPoints="1" noAdjustHandles="1" noChangeArrowheads="1" noChangeShapeType="1"/>
          </p:cNvSpPr>
          <p:nvPr>
            <p:ph idx="14"/>
          </p:nvPr>
        </p:nvSpPr>
        <p:spPr/>
        <p:txBody>
          <a:bodyPr/>
          <a:lstStyle/>
          <a:p>
            <a:r>
              <a:rPr lang="ru-RU" b="1" dirty="0"/>
              <a:t>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/>
              <a:t>7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/>
              <a:t>, </a:t>
            </a:r>
            <a:r>
              <a:rPr lang="ru-RU" dirty="0"/>
              <a:t>12</a:t>
            </a:r>
            <a:endParaRPr lang="ru-RU" dirty="0"/>
          </a:p>
          <a:p>
            <a:r>
              <a:rPr lang="ru-RU" b="1" dirty="0"/>
              <a:t>лм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/>
              <a:t>7</a:t>
            </a:r>
            <a:r>
              <a:rPr lang="en-US" dirty="0"/>
              <a:t>00…1 200</a:t>
            </a:r>
            <a:endParaRPr lang="ru-RU" dirty="0"/>
          </a:p>
          <a:p>
            <a:r>
              <a:rPr lang="ru-RU" b="1" dirty="0"/>
              <a:t>лм/Вт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lang="en-US" dirty="0"/>
              <a:t>100</a:t>
            </a:r>
            <a:endParaRPr lang="en-US" dirty="0"/>
          </a:p>
          <a:p>
            <a:r>
              <a:rPr lang="en-US" b="1" dirty="0"/>
              <a:t>T</a:t>
            </a:r>
            <a:r>
              <a:rPr lang="en-US" b="1" baseline="-25000" dirty="0"/>
              <a:t>[</a:t>
            </a:r>
            <a:r>
              <a:rPr lang="ru-RU" b="1" baseline="-25000" dirty="0"/>
              <a:t>Кельвин</a:t>
            </a:r>
            <a:r>
              <a:rPr lang="en-US" b="1" baseline="-25000" dirty="0"/>
              <a:t>]:</a:t>
            </a:r>
            <a:r>
              <a:rPr lang="en-US" dirty="0"/>
              <a:t> 2700, 4000, 6500</a:t>
            </a:r>
            <a:endParaRPr lang="ru-RU" dirty="0"/>
          </a:p>
          <a:p>
            <a:r>
              <a:rPr lang="en-US" b="1" dirty="0"/>
              <a:t>U</a:t>
            </a:r>
            <a:r>
              <a:rPr lang="ru-RU" b="1" baseline="-25000" dirty="0"/>
              <a:t>ВХ</a:t>
            </a:r>
            <a:r>
              <a:rPr lang="en-US" b="1" dirty="0"/>
              <a:t>: </a:t>
            </a:r>
            <a:r>
              <a:rPr lang="en-US" dirty="0"/>
              <a:t>170-250</a:t>
            </a:r>
            <a:r>
              <a:rPr lang="ru-RU" dirty="0"/>
              <a:t>В </a:t>
            </a:r>
            <a:r>
              <a:rPr lang="en-US" dirty="0"/>
              <a:t>~</a:t>
            </a:r>
            <a:r>
              <a:rPr lang="ru-RU" dirty="0"/>
              <a:t> </a:t>
            </a:r>
            <a:r>
              <a:rPr lang="en-US" dirty="0"/>
              <a:t>50</a:t>
            </a:r>
            <a:r>
              <a:rPr lang="ru-RU" dirty="0"/>
              <a:t>Гц</a:t>
            </a:r>
            <a:endParaRPr lang="en-US" dirty="0"/>
          </a:p>
          <a:p>
            <a:r>
              <a:rPr lang="en-US" b="1" dirty="0"/>
              <a:t>CRI</a:t>
            </a:r>
            <a:r>
              <a:rPr lang="ru-RU" b="1" dirty="0"/>
              <a:t> </a:t>
            </a:r>
            <a:r>
              <a:rPr lang="en-US" b="1" dirty="0"/>
              <a:t>/</a:t>
            </a:r>
            <a:r>
              <a:rPr lang="ru-RU" b="1" dirty="0"/>
              <a:t> </a:t>
            </a:r>
            <a:r>
              <a:rPr lang="en-US" b="1" dirty="0"/>
              <a:t>R9: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50+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Диффузор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матовый</a:t>
            </a:r>
            <a:endParaRPr lang="en-US" dirty="0"/>
          </a:p>
          <a:p>
            <a:r>
              <a:rPr lang="ru-RU" b="1" dirty="0"/>
              <a:t>Цоколь</a:t>
            </a:r>
            <a:r>
              <a:rPr lang="en-US" b="1" dirty="0"/>
              <a:t>:</a:t>
            </a:r>
            <a:r>
              <a:rPr lang="en-US" dirty="0"/>
              <a:t> E14, E27</a:t>
            </a:r>
            <a:endParaRPr lang="en-US" dirty="0"/>
          </a:p>
          <a:p>
            <a:endParaRPr lang="ru-RU" dirty="0"/>
          </a:p>
        </p:txBody>
      </p:sp>
      <p:pic>
        <p:nvPicPr>
          <p:cNvPr id="51" name="Рисунок 50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21"/>
          </p:nvPr>
        </p:nvPicPr>
        <p:blipFill>
          <a:blip r:embed="rId1"/>
          <a:srcRect t="49" b="49"/>
          <a:stretch>
            <a:fillRect/>
          </a:stretch>
        </p:blipFill>
        <p:spPr>
          <a:prstGeom prst="rect">
            <a:avLst/>
          </a:prstGeom>
          <a:solidFill>
            <a:srgbClr val="E6E6E6"/>
          </a:solidFill>
        </p:spPr>
      </p:pic>
      <p:pic>
        <p:nvPicPr>
          <p:cNvPr id="53" name="Рисунок 52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22"/>
          </p:nvPr>
        </p:nvPicPr>
        <p:blipFill>
          <a:blip r:embed="rId1"/>
          <a:srcRect t="49" b="49"/>
          <a:stretch>
            <a:fillRect/>
          </a:stretch>
        </p:blipFill>
        <p:spPr>
          <a:prstGeom prst="rect">
            <a:avLst/>
          </a:prstGeom>
          <a:solidFill>
            <a:srgbClr val="E6E6E6"/>
          </a:solidFill>
        </p:spPr>
      </p:pic>
      <p:sp>
        <p:nvSpPr>
          <p:cNvPr id="8" name="Текст 7"/>
          <p:cNvSpPr>
            <a:spLocks noGrp="1" noRot="1" noMove="1" noResize="1" noEditPoints="1" noAdjustHandles="1" noChangeArrowheads="1" noChangeShapeType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21 SKU</a:t>
            </a:r>
            <a:endParaRPr lang="ru-RU" dirty="0"/>
          </a:p>
        </p:txBody>
      </p:sp>
      <p:sp>
        <p:nvSpPr>
          <p:cNvPr id="9" name="Текст 8"/>
          <p:cNvSpPr>
            <a:spLocks noGrp="1" noRot="1" noMove="1" noResize="1" noEditPoints="1" noAdjustHandles="1" noChangeArrowheads="1" noChangeShapeType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CLASSIC A</a:t>
            </a:r>
            <a:endParaRPr lang="ru-RU" dirty="0"/>
          </a:p>
        </p:txBody>
      </p:sp>
      <p:sp>
        <p:nvSpPr>
          <p:cNvPr id="10" name="Текст 9"/>
          <p:cNvSpPr>
            <a:spLocks noGrp="1" noRot="1" noMove="1" noResize="1" noEditPoints="1" noAdjustHandles="1" noChangeArrowheads="1" noChangeShapeType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18 SKU</a:t>
            </a:r>
            <a:endParaRPr lang="ru-RU" dirty="0"/>
          </a:p>
        </p:txBody>
      </p:sp>
      <p:sp>
        <p:nvSpPr>
          <p:cNvPr id="11" name="Текст 10"/>
          <p:cNvSpPr>
            <a:spLocks noGrp="1" noRot="1" noMove="1" noResize="1" noEditPoints="1" noAdjustHandles="1" noChangeArrowheads="1" noChangeShapeType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CLASSIC B</a:t>
            </a:r>
            <a:endParaRPr lang="ru-RU" dirty="0"/>
          </a:p>
        </p:txBody>
      </p:sp>
      <p:sp>
        <p:nvSpPr>
          <p:cNvPr id="12" name="Текст 11"/>
          <p:cNvSpPr>
            <a:spLocks noGrp="1" noRot="1" noMove="1" noResize="1" noEditPoints="1" noAdjustHandles="1" noChangeArrowheads="1" noChangeShapeType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ru-RU" dirty="0"/>
              <a:t>18</a:t>
            </a:r>
            <a:r>
              <a:rPr lang="en-US" dirty="0"/>
              <a:t> SKU</a:t>
            </a:r>
            <a:endParaRPr lang="ru-RU" dirty="0"/>
          </a:p>
        </p:txBody>
      </p:sp>
      <p:sp>
        <p:nvSpPr>
          <p:cNvPr id="13" name="Текст 12"/>
          <p:cNvSpPr>
            <a:spLocks noGrp="1" noRot="1" noMove="1" noResize="1" noEditPoints="1" noAdjustHandles="1" noChangeArrowheads="1" noChangeShapeType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CLASSIC P</a:t>
            </a:r>
            <a:endParaRPr lang="ru-RU" dirty="0"/>
          </a:p>
        </p:txBody>
      </p:sp>
      <p:pic>
        <p:nvPicPr>
          <p:cNvPr id="41" name="Рисунок 40" descr="Легкий и светло-светлый дизайн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>
            <a:fillRect/>
          </a:stretch>
        </p:blipFill>
        <p:spPr/>
      </p:pic>
      <p:sp>
        <p:nvSpPr>
          <p:cNvPr id="57" name="Объект 56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/>
              <a:t>7</a:t>
            </a:r>
            <a:r>
              <a:rPr lang="en-US" dirty="0"/>
              <a:t>, </a:t>
            </a:r>
            <a:r>
              <a:rPr lang="ru-RU" dirty="0"/>
              <a:t>10</a:t>
            </a:r>
            <a:r>
              <a:rPr lang="en-US" dirty="0"/>
              <a:t>, </a:t>
            </a:r>
            <a:r>
              <a:rPr lang="ru-RU" dirty="0"/>
              <a:t>12, 15, 20, 25, 30</a:t>
            </a:r>
            <a:endParaRPr lang="ru-RU" dirty="0"/>
          </a:p>
          <a:p>
            <a:r>
              <a:rPr lang="ru-RU" b="1" dirty="0"/>
              <a:t>лм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/>
              <a:t>7</a:t>
            </a:r>
            <a:r>
              <a:rPr lang="en-US" dirty="0"/>
              <a:t>00…</a:t>
            </a:r>
            <a:r>
              <a:rPr lang="ru-RU" dirty="0"/>
              <a:t>3</a:t>
            </a:r>
            <a:r>
              <a:rPr lang="en-US" dirty="0"/>
              <a:t> 000</a:t>
            </a:r>
            <a:endParaRPr lang="ru-RU" dirty="0"/>
          </a:p>
          <a:p>
            <a:r>
              <a:rPr lang="ru-RU" b="1" dirty="0"/>
              <a:t>лм/Вт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lang="en-US" dirty="0"/>
              <a:t>100</a:t>
            </a:r>
            <a:endParaRPr lang="en-US" dirty="0"/>
          </a:p>
          <a:p>
            <a:r>
              <a:rPr lang="en-US" b="1" dirty="0"/>
              <a:t>T</a:t>
            </a:r>
            <a:r>
              <a:rPr lang="en-US" b="1" baseline="-25000" dirty="0"/>
              <a:t>[</a:t>
            </a:r>
            <a:r>
              <a:rPr lang="ru-RU" b="1" baseline="-25000" dirty="0"/>
              <a:t>Кельвин</a:t>
            </a:r>
            <a:r>
              <a:rPr lang="en-US" b="1" baseline="-25000" dirty="0"/>
              <a:t>]:</a:t>
            </a:r>
            <a:r>
              <a:rPr lang="en-US" dirty="0"/>
              <a:t> 2700, 4000, 6500</a:t>
            </a:r>
            <a:endParaRPr lang="ru-RU" dirty="0"/>
          </a:p>
          <a:p>
            <a:r>
              <a:rPr lang="en-US" b="1" dirty="0"/>
              <a:t>U</a:t>
            </a:r>
            <a:r>
              <a:rPr lang="ru-RU" b="1" baseline="-25000" dirty="0"/>
              <a:t>ВХ</a:t>
            </a:r>
            <a:r>
              <a:rPr lang="en-US" b="1" dirty="0"/>
              <a:t>: </a:t>
            </a:r>
            <a:r>
              <a:rPr lang="en-US" dirty="0"/>
              <a:t>170-250</a:t>
            </a:r>
            <a:r>
              <a:rPr lang="ru-RU" dirty="0"/>
              <a:t>В </a:t>
            </a:r>
            <a:r>
              <a:rPr lang="en-US" dirty="0"/>
              <a:t>~</a:t>
            </a:r>
            <a:r>
              <a:rPr lang="ru-RU" dirty="0"/>
              <a:t> </a:t>
            </a:r>
            <a:r>
              <a:rPr lang="en-US" dirty="0"/>
              <a:t>50</a:t>
            </a:r>
            <a:r>
              <a:rPr lang="ru-RU" dirty="0"/>
              <a:t>Гц</a:t>
            </a:r>
            <a:endParaRPr lang="en-US" dirty="0"/>
          </a:p>
          <a:p>
            <a:r>
              <a:rPr lang="en-US" b="1" dirty="0"/>
              <a:t>CRI</a:t>
            </a:r>
            <a:r>
              <a:rPr lang="ru-RU" b="1" dirty="0"/>
              <a:t> </a:t>
            </a:r>
            <a:r>
              <a:rPr lang="en-US" b="1" dirty="0"/>
              <a:t>/</a:t>
            </a:r>
            <a:r>
              <a:rPr lang="ru-RU" b="1" dirty="0"/>
              <a:t> </a:t>
            </a:r>
            <a:r>
              <a:rPr lang="en-US" b="1" dirty="0"/>
              <a:t>R9: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50+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Диффузор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матовый</a:t>
            </a:r>
            <a:endParaRPr lang="en-US" dirty="0"/>
          </a:p>
          <a:p>
            <a:r>
              <a:rPr lang="ru-RU" b="1" dirty="0"/>
              <a:t>Цоколь</a:t>
            </a:r>
            <a:r>
              <a:rPr lang="en-US" b="1" dirty="0"/>
              <a:t>:</a:t>
            </a:r>
            <a:r>
              <a:rPr lang="en-US" dirty="0"/>
              <a:t> E27</a:t>
            </a:r>
            <a:endParaRPr lang="ru-RU" dirty="0"/>
          </a:p>
          <a:p>
            <a:endParaRPr lang="en-US" dirty="0"/>
          </a:p>
          <a:p>
            <a:endParaRPr lang="ru-RU" dirty="0"/>
          </a:p>
        </p:txBody>
      </p:sp>
      <p:pic>
        <p:nvPicPr>
          <p:cNvPr id="65" name="Рисунок 6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26" b="95483" l="5653" r="95101">
                        <a14:foregroundMark x1="89322" y1="38777" x2="85427" y2="18138"/>
                        <a14:foregroundMark x1="85427" y1="18138" x2="77261" y2="11883"/>
                        <a14:foregroundMark x1="77261" y1="11883" x2="53141" y2="6185"/>
                        <a14:foregroundMark x1="53141" y1="6185" x2="38191" y2="5907"/>
                        <a14:foregroundMark x1="38191" y1="5907" x2="23995" y2="11536"/>
                        <a14:foregroundMark x1="23995" y1="11536" x2="11683" y2="23072"/>
                        <a14:foregroundMark x1="11683" y1="23072" x2="8543" y2="32453"/>
                        <a14:foregroundMark x1="8543" y1="32453" x2="12814" y2="40306"/>
                        <a14:foregroundMark x1="12814" y1="40306" x2="14070" y2="40445"/>
                        <a14:foregroundMark x1="77513" y1="25365" x2="15578" y2="19736"/>
                        <a14:foregroundMark x1="69724" y1="8409" x2="52889" y2="4726"/>
                        <a14:foregroundMark x1="52889" y1="4726" x2="37940" y2="5490"/>
                        <a14:foregroundMark x1="61558" y1="84434" x2="54397" y2="95552"/>
                        <a14:foregroundMark x1="87060" y1="14524" x2="73995" y2="7575"/>
                        <a14:foregroundMark x1="77889" y1="9034" x2="77889" y2="9034"/>
                        <a14:foregroundMark x1="80025" y1="9937" x2="80025" y2="9937"/>
                        <a14:foregroundMark x1="82915" y1="11536" x2="82915" y2="11536"/>
                        <a14:foregroundMark x1="87688" y1="14732" x2="87688" y2="14871"/>
                        <a14:foregroundMark x1="89196" y1="16053" x2="88819" y2="15775"/>
                        <a14:foregroundMark x1="95101" y1="30090" x2="89196" y2="15914"/>
                        <a14:foregroundMark x1="35804" y1="4934" x2="22487" y2="8270"/>
                        <a14:foregroundMark x1="22487" y1="8270" x2="14950" y2="14246"/>
                        <a14:foregroundMark x1="16332" y1="12648" x2="8668" y2="19527"/>
                        <a14:foregroundMark x1="8668" y1="19527" x2="5653" y2="28562"/>
                        <a14:foregroundMark x1="5653" y1="28562" x2="10804" y2="38638"/>
                        <a14:foregroundMark x1="15075" y1="12856" x2="9799" y2="1848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113" y="2267588"/>
            <a:ext cx="945185" cy="170869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67" name="Рисунок 6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50" b="96464" l="3864" r="95667">
                        <a14:foregroundMark x1="26815" y1="48527" x2="21780" y2="41716"/>
                        <a14:foregroundMark x1="21780" y1="41716" x2="22482" y2="23641"/>
                        <a14:foregroundMark x1="22482" y1="23641" x2="45082" y2="15783"/>
                        <a14:foregroundMark x1="45082" y1="15783" x2="74239" y2="29273"/>
                        <a14:foregroundMark x1="74239" y1="29273" x2="78689" y2="43287"/>
                        <a14:foregroundMark x1="78689" y1="43287" x2="75644" y2="50098"/>
                        <a14:foregroundMark x1="84426" y1="44794" x2="90281" y2="27243"/>
                        <a14:foregroundMark x1="90281" y1="27243" x2="80679" y2="15062"/>
                        <a14:foregroundMark x1="80679" y1="15062" x2="62646" y2="8186"/>
                        <a14:foregroundMark x1="62646" y1="8186" x2="39696" y2="7138"/>
                        <a14:foregroundMark x1="39696" y1="7138" x2="24239" y2="12377"/>
                        <a14:foregroundMark x1="24239" y1="12377" x2="12295" y2="23903"/>
                        <a14:foregroundMark x1="12295" y1="23903" x2="13817" y2="37066"/>
                        <a14:foregroundMark x1="13817" y1="37066" x2="22717" y2="48068"/>
                        <a14:foregroundMark x1="59953" y1="87623" x2="54098" y2="96464"/>
                        <a14:foregroundMark x1="12295" y1="43418" x2="10890" y2="23576"/>
                        <a14:foregroundMark x1="10890" y1="23576" x2="15340" y2="16306"/>
                        <a14:foregroundMark x1="15340" y1="16306" x2="31616" y2="7859"/>
                        <a14:foregroundMark x1="31616" y1="7859" x2="47658" y2="5828"/>
                        <a14:foregroundMark x1="47658" y1="5828" x2="74824" y2="8448"/>
                        <a14:foregroundMark x1="74824" y1="8448" x2="83255" y2="10740"/>
                        <a14:foregroundMark x1="52342" y1="3340" x2="33958" y2="4715"/>
                        <a14:foregroundMark x1="33958" y1="4715" x2="32787" y2="5305"/>
                        <a14:foregroundMark x1="26815" y1="6876" x2="14169" y2="12705"/>
                        <a14:foregroundMark x1="14169" y1="12705" x2="10422" y2="16306"/>
                        <a14:foregroundMark x1="4098" y1="33792" x2="11950" y2="13708"/>
                        <a14:foregroundMark x1="12516" y1="13231" x2="28337" y2="6483"/>
                        <a14:foregroundMark x1="94496" y1="36739" x2="89813" y2="16045"/>
                        <a14:foregroundMark x1="89813" y1="16045" x2="85480" y2="11788"/>
                        <a14:foregroundMark x1="89578" y1="16045" x2="94145" y2="22528"/>
                        <a14:foregroundMark x1="94145" y1="22528" x2="90047" y2="16306"/>
                        <a14:foregroundMark x1="95667" y1="24623" x2="91569" y2="16961"/>
                        <a14:foregroundMark x1="26112" y1="6418" x2="16862" y2="10936"/>
                        <a14:backgroundMark x1="2342" y1="19515" x2="703" y2="21742"/>
                        <a14:backgroundMark x1="2693" y1="36673" x2="703" y2="21087"/>
                        <a14:backgroundMark x1="15919" y1="9935" x2="17681" y2="8448"/>
                        <a14:backgroundMark x1="10773" y1="14276" x2="15501" y2="10287"/>
                        <a14:backgroundMark x1="5152" y1="19712" x2="5152" y2="20432"/>
                        <a14:backgroundMark x1="3513" y1="23772" x2="3513" y2="23772"/>
                        <a14:backgroundMark x1="3513" y1="24427" x2="2108" y2="27570"/>
                        <a14:backgroundMark x1="2927" y1="34447" x2="2927" y2="25671"/>
                        <a14:backgroundMark x1="49063" y1="1310" x2="49063" y2="1310"/>
                      </a14:backgroundRemoval>
                    </a14:imgEffect>
                    <a14:imgEffect>
                      <a14:brightnessContrast contrast="-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801" y="2564904"/>
            <a:ext cx="834648" cy="149239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3" name="Рисунок 7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35" b="95916" l="8012" r="90832">
                        <a14:foregroundMark x1="40832" y1="39992" x2="57396" y2="43874"/>
                        <a14:foregroundMark x1="57550" y1="43065" x2="40447" y2="43429"/>
                        <a14:foregroundMark x1="50000" y1="77234" x2="51079" y2="95916"/>
                        <a14:foregroundMark x1="90216" y1="32794" x2="91063" y2="23979"/>
                        <a14:foregroundMark x1="82974" y1="10756" x2="69183" y2="5944"/>
                        <a14:foregroundMark x1="69183" y1="5944" x2="39137" y2="7117"/>
                        <a14:foregroundMark x1="39137" y1="7117" x2="23575" y2="11767"/>
                        <a14:foregroundMark x1="59861" y1="3235" x2="46841" y2="3437"/>
                        <a14:foregroundMark x1="9245" y1="20097" x2="8012" y2="26405"/>
                        <a14:foregroundMark x1="57088" y1="80105" x2="59322" y2="84149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664" y="2046958"/>
            <a:ext cx="1098044" cy="209160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77" name="Рисунок 7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389" b="97575" l="7810" r="90505">
                        <a14:foregroundMark x1="51761" y1="12183" x2="51149" y2="7501"/>
                        <a14:foregroundMark x1="9801" y1="42358" x2="8882" y2="46136"/>
                        <a14:foregroundMark x1="8116" y1="38015" x2="8116" y2="38297"/>
                        <a14:foregroundMark x1="39816" y1="77045" x2="43798" y2="83644"/>
                        <a14:foregroundMark x1="59418" y1="75578" x2="57887" y2="82516"/>
                        <a14:foregroundMark x1="47014" y1="89679" x2="49923" y2="97011"/>
                        <a14:foregroundMark x1="49923" y1="97011" x2="51761" y2="97631"/>
                        <a14:foregroundMark x1="90505" y1="44952" x2="90505" y2="44952"/>
                        <a14:foregroundMark x1="7657" y1="45290" x2="7657" y2="45290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399" y="1905795"/>
            <a:ext cx="822335" cy="22327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9" name="Рисунок 7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475" b="97899" l="8705" r="90674">
                        <a14:foregroundMark x1="38238" y1="11717" x2="50674" y2="3515"/>
                        <a14:foregroundMark x1="8705" y1="40081" x2="9741" y2="47030"/>
                        <a14:foregroundMark x1="89430" y1="35313" x2="90777" y2="49939"/>
                        <a14:foregroundMark x1="52435" y1="85697" x2="52953" y2="97899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293" y="2036523"/>
            <a:ext cx="787672" cy="202077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1" name="Рисунок 8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202" b="96698" l="3318" r="96367">
                        <a14:foregroundMark x1="52923" y1="72650" x2="9637" y2="27096"/>
                        <a14:foregroundMark x1="9637" y1="27096" x2="15640" y2="17528"/>
                        <a14:foregroundMark x1="15640" y1="17528" x2="40916" y2="7282"/>
                        <a14:foregroundMark x1="40916" y1="7282" x2="62559" y2="11092"/>
                        <a14:foregroundMark x1="62559" y1="11092" x2="80569" y2="24301"/>
                        <a14:foregroundMark x1="80569" y1="24301" x2="81359" y2="36833"/>
                        <a14:foregroundMark x1="81359" y1="36833" x2="79463" y2="39712"/>
                        <a14:foregroundMark x1="40758" y1="23455" x2="56714" y2="38950"/>
                        <a14:foregroundMark x1="37915" y1="67993" x2="52291" y2="96782"/>
                        <a14:foregroundMark x1="59400" y1="83319" x2="56872" y2="87468"/>
                        <a14:foregroundMark x1="96367" y1="27858" x2="96209" y2="28704"/>
                        <a14:foregroundMark x1="3318" y1="27519" x2="3318" y2="27519"/>
                        <a14:foregroundMark x1="57504" y1="2371" x2="57015" y2="2374"/>
                        <a14:foregroundMark x1="56872" y1="3472" x2="52667" y2="2737"/>
                        <a14:backgroundMark x1="85308" y1="10330" x2="85308" y2="10330"/>
                        <a14:backgroundMark x1="92417" y1="15749" x2="92417" y2="15749"/>
                        <a14:backgroundMark x1="92891" y1="16596" x2="92891" y2="16596"/>
                        <a14:backgroundMark x1="95261" y1="19898" x2="95261" y2="19898"/>
                        <a14:backgroundMark x1="95419" y1="20660" x2="95419" y2="20660"/>
                        <a14:backgroundMark x1="94629" y1="19644" x2="94629" y2="19644"/>
                        <a14:backgroundMark x1="97156" y1="21761" x2="91469" y2="14649"/>
                        <a14:backgroundMark x1="96998" y1="21677" x2="95893" y2="19306"/>
                        <a14:backgroundMark x1="96998" y1="22100" x2="94471" y2="18036"/>
                        <a14:backgroundMark x1="94945" y1="19898" x2="96209" y2="21846"/>
                        <a14:backgroundMark x1="90679" y1="14818" x2="96051" y2="20914"/>
                        <a14:backgroundMark x1="85466" y1="10923" x2="75513" y2="5504"/>
                        <a14:backgroundMark x1="76619" y1="5673" x2="62401" y2="2286"/>
                        <a14:backgroundMark x1="63033" y1="2456" x2="56875" y2="1846"/>
                        <a14:backgroundMark x1="6161" y1="16088" x2="15166" y2="9738"/>
                        <a14:backgroundMark x1="6793" y1="16850" x2="6793" y2="16850"/>
                        <a14:backgroundMark x1="16588" y1="9145" x2="16588" y2="9145"/>
                        <a14:backgroundMark x1="17852" y1="8891" x2="17852" y2="8891"/>
                        <a14:backgroundMark x1="21959" y1="6774" x2="21959" y2="6774"/>
                        <a14:backgroundMark x1="17378" y1="8721" x2="29700" y2="4149"/>
                        <a14:backgroundMark x1="45887" y1="1230" x2="46603" y2="1101"/>
                        <a14:backgroundMark x1="29700" y1="4149" x2="44229" y2="1529"/>
                        <a14:backgroundMark x1="46603" y1="1101" x2="48866" y2="1209"/>
                        <a14:backgroundMark x1="49301" y1="1096" x2="50395" y2="1016"/>
                        <a14:backgroundMark x1="47633" y1="1218" x2="48565" y2="1150"/>
                        <a14:backgroundMark x1="44242" y1="1540" x2="38863" y2="1270"/>
                        <a14:backgroundMark x1="60821" y1="2371" x2="57292" y2="2194"/>
                        <a14:backgroundMark x1="7267" y1="16173" x2="7267" y2="16173"/>
                        <a14:backgroundMark x1="58136" y1="1185" x2="55134" y2="1016"/>
                        <a14:backgroundMark x1="56398" y1="1609" x2="56398" y2="1609"/>
                        <a14:backgroundMark x1="56398" y1="1863" x2="56398" y2="1863"/>
                        <a14:backgroundMark x1="55134" y1="1863" x2="55134" y2="1863"/>
                        <a14:backgroundMark x1="53870" y1="1524" x2="53870" y2="1524"/>
                        <a14:backgroundMark x1="53870" y1="1693" x2="53870" y2="1693"/>
                        <a14:backgroundMark x1="48629" y1="1215" x2="41864" y2="762"/>
                        <a14:backgroundMark x1="53239" y1="1524" x2="50825" y2="1362"/>
                        <a14:backgroundMark x1="49027" y1="1617" x2="47709" y2="1524"/>
                        <a14:backgroundMark x1="49289" y1="1524" x2="36809" y2="1101"/>
                        <a14:backgroundMark x1="63191" y1="2879" x2="63191" y2="2879"/>
                        <a14:backgroundMark x1="56240" y1="1693" x2="42654" y2="118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107" y="2105140"/>
            <a:ext cx="1063764" cy="198468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3" name="Рисунок 8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520" b="96560" l="9124" r="89943">
                        <a14:foregroundMark x1="61422" y1="47800" x2="57040" y2="40760"/>
                        <a14:foregroundMark x1="66667" y1="43680" x2="50287" y2="15680"/>
                        <a14:foregroundMark x1="50287" y1="15680" x2="50000" y2="5520"/>
                        <a14:foregroundMark x1="88721" y1="41880" x2="86135" y2="24560"/>
                        <a14:foregroundMark x1="86135" y1="24560" x2="79023" y2="14320"/>
                        <a14:foregroundMark x1="79023" y1="14320" x2="63003" y2="9480"/>
                        <a14:foregroundMark x1="63003" y1="9480" x2="48994" y2="7880"/>
                        <a14:foregroundMark x1="48994" y1="7880" x2="18822" y2="12880"/>
                        <a14:foregroundMark x1="18822" y1="12880" x2="9052" y2="24280"/>
                        <a14:foregroundMark x1="9052" y1="24280" x2="9195" y2="35760"/>
                        <a14:foregroundMark x1="9195" y1="35760" x2="18391" y2="43360"/>
                        <a14:foregroundMark x1="50575" y1="82160" x2="49210" y2="94160"/>
                        <a14:foregroundMark x1="49210" y1="94160" x2="50216" y2="96560"/>
                        <a14:backgroundMark x1="80244" y1="7720" x2="80244" y2="7720"/>
                        <a14:backgroundMark x1="79526" y1="7920" x2="79526" y2="7920"/>
                        <a14:backgroundMark x1="2802" y1="34800" x2="3376" y2="34800"/>
                        <a14:backgroundMark x1="63434" y1="2600" x2="60704" y2="2000"/>
                        <a14:backgroundMark x1="85632" y1="10840" x2="73420" y2="5080"/>
                        <a14:backgroundMark x1="73420" y1="5080" x2="58693" y2="1880"/>
                        <a14:backgroundMark x1="62284" y1="2200" x2="62284" y2="2200"/>
                        <a14:backgroundMark x1="61566" y1="2280" x2="57615" y2="1680"/>
                        <a14:backgroundMark x1="44397" y1="2200" x2="38649" y2="2200"/>
                        <a14:backgroundMark x1="3161" y1="25960" x2="3161" y2="25960"/>
                        <a14:backgroundMark x1="3017" y1="26360" x2="3017" y2="26360"/>
                        <a14:backgroundMark x1="2443" y1="34200" x2="2802" y2="34720"/>
                        <a14:backgroundMark x1="3376" y1="35040" x2="3161" y2="33800"/>
                        <a14:backgroundMark x1="95618" y1="36320" x2="96695" y2="34200"/>
                        <a14:backgroundMark x1="96695" y1="34600" x2="95618" y2="35520"/>
                        <a14:backgroundMark x1="95761" y1="24240" x2="95402" y2="24760"/>
                        <a14:backgroundMark x1="63003" y1="1800" x2="63003" y2="1800"/>
                        <a14:backgroundMark x1="62644" y1="2280" x2="56322" y2="1680"/>
                        <a14:backgroundMark x1="42601" y1="1800" x2="53305" y2="1280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887" y="2142600"/>
            <a:ext cx="1090588" cy="195867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 noRot="1" noMove="1" noResize="1" noEditPoints="1" noAdjustHandles="1" noChangeArrowheads="1" noChangeShapeType="1"/>
          </p:cNvSpPr>
          <p:nvPr>
            <p:ph idx="13"/>
          </p:nvPr>
        </p:nvSpPr>
        <p:spPr>
          <a:xfrm>
            <a:off x="4295776" y="4149080"/>
            <a:ext cx="3598861" cy="2376264"/>
          </a:xfrm>
        </p:spPr>
        <p:txBody>
          <a:bodyPr/>
          <a:lstStyle/>
          <a:p>
            <a:r>
              <a:rPr lang="ru-RU" b="1" dirty="0"/>
              <a:t>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/>
              <a:t>5</a:t>
            </a:r>
            <a:r>
              <a:rPr lang="en-US" dirty="0"/>
              <a:t>, </a:t>
            </a:r>
            <a:r>
              <a:rPr lang="ru-RU" dirty="0"/>
              <a:t>7</a:t>
            </a:r>
            <a:r>
              <a:rPr lang="en-US" dirty="0"/>
              <a:t>, </a:t>
            </a:r>
            <a:r>
              <a:rPr lang="ru-RU" dirty="0"/>
              <a:t>10</a:t>
            </a:r>
            <a:endParaRPr lang="ru-RU" dirty="0"/>
          </a:p>
          <a:p>
            <a:r>
              <a:rPr lang="ru-RU" b="1" dirty="0"/>
              <a:t>лм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/>
              <a:t>7</a:t>
            </a:r>
            <a:r>
              <a:rPr lang="en-US" dirty="0"/>
              <a:t>00…1 200</a:t>
            </a:r>
            <a:endParaRPr lang="ru-RU" dirty="0"/>
          </a:p>
          <a:p>
            <a:r>
              <a:rPr lang="ru-RU" b="1" dirty="0"/>
              <a:t>лм/Вт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lang="en-US" dirty="0"/>
              <a:t>100</a:t>
            </a:r>
            <a:endParaRPr lang="en-US" dirty="0"/>
          </a:p>
          <a:p>
            <a:r>
              <a:rPr lang="en-US" b="1" dirty="0"/>
              <a:t>T</a:t>
            </a:r>
            <a:r>
              <a:rPr lang="en-US" b="1" baseline="-25000" dirty="0"/>
              <a:t>[</a:t>
            </a:r>
            <a:r>
              <a:rPr lang="ru-RU" b="1" baseline="-25000" dirty="0"/>
              <a:t>Кельвин</a:t>
            </a:r>
            <a:r>
              <a:rPr lang="en-US" b="1" baseline="-25000" dirty="0"/>
              <a:t>]:</a:t>
            </a:r>
            <a:r>
              <a:rPr lang="en-US" dirty="0"/>
              <a:t> 2700, 4000, 6500</a:t>
            </a:r>
            <a:endParaRPr lang="ru-RU" dirty="0"/>
          </a:p>
          <a:p>
            <a:r>
              <a:rPr lang="en-US" b="1" dirty="0"/>
              <a:t>U</a:t>
            </a:r>
            <a:r>
              <a:rPr lang="ru-RU" b="1" baseline="-25000" dirty="0"/>
              <a:t>ВХ</a:t>
            </a:r>
            <a:r>
              <a:rPr lang="en-US" b="1" dirty="0"/>
              <a:t>: </a:t>
            </a:r>
            <a:r>
              <a:rPr lang="en-US" dirty="0"/>
              <a:t>12</a:t>
            </a:r>
            <a:r>
              <a:rPr lang="ru-RU" dirty="0"/>
              <a:t>В </a:t>
            </a:r>
            <a:r>
              <a:rPr lang="en-US" dirty="0"/>
              <a:t>AC/DC</a:t>
            </a:r>
            <a:endParaRPr lang="en-US" dirty="0"/>
          </a:p>
          <a:p>
            <a:r>
              <a:rPr lang="en-US" b="1" dirty="0"/>
              <a:t>CRI</a:t>
            </a:r>
            <a:r>
              <a:rPr lang="ru-RU" b="1" dirty="0"/>
              <a:t> </a:t>
            </a:r>
            <a:r>
              <a:rPr lang="en-US" b="1" dirty="0"/>
              <a:t>/</a:t>
            </a:r>
            <a:r>
              <a:rPr lang="ru-RU" b="1" dirty="0"/>
              <a:t> </a:t>
            </a:r>
            <a:r>
              <a:rPr lang="en-US" b="1" dirty="0"/>
              <a:t>R9: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50+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Диффузор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матовый, прозрачный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Угол рассеивания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36°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110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dirty="0"/>
          </a:p>
          <a:p>
            <a:r>
              <a:rPr lang="ru-RU" b="1" dirty="0"/>
              <a:t>Цоколь</a:t>
            </a:r>
            <a:r>
              <a:rPr lang="en-US" b="1" dirty="0"/>
              <a:t>:</a:t>
            </a:r>
            <a:r>
              <a:rPr lang="en-US" dirty="0"/>
              <a:t> GU5.3</a:t>
            </a:r>
            <a:endParaRPr lang="en-US" dirty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 noRot="1" noMove="1" noResize="1" noEditPoints="1" noAdjustHandles="1" noChangeArrowheads="1" noChangeShapeType="1"/>
          </p:cNvSpPr>
          <p:nvPr>
            <p:ph idx="14"/>
          </p:nvPr>
        </p:nvSpPr>
        <p:spPr>
          <a:xfrm>
            <a:off x="8040217" y="4149080"/>
            <a:ext cx="3600400" cy="2376264"/>
          </a:xfrm>
        </p:spPr>
        <p:txBody>
          <a:bodyPr/>
          <a:lstStyle/>
          <a:p>
            <a:r>
              <a:rPr lang="ru-RU" b="1" dirty="0"/>
              <a:t>Вт</a:t>
            </a:r>
            <a:r>
              <a:rPr lang="en-US" b="1" dirty="0"/>
              <a:t>:</a:t>
            </a:r>
            <a:r>
              <a:rPr lang="en-US" dirty="0"/>
              <a:t> 5, 6, </a:t>
            </a:r>
            <a:r>
              <a:rPr lang="ru-RU" dirty="0"/>
              <a:t>7</a:t>
            </a:r>
            <a:r>
              <a:rPr lang="en-US" dirty="0"/>
              <a:t>, </a:t>
            </a:r>
            <a:r>
              <a:rPr lang="ru-RU" dirty="0"/>
              <a:t>10</a:t>
            </a:r>
            <a:endParaRPr lang="ru-RU" dirty="0"/>
          </a:p>
          <a:p>
            <a:r>
              <a:rPr lang="ru-RU" b="1" dirty="0"/>
              <a:t>лм</a:t>
            </a:r>
            <a:r>
              <a:rPr lang="en-US" b="1" dirty="0"/>
              <a:t>:</a:t>
            </a:r>
            <a:r>
              <a:rPr lang="en-US" dirty="0"/>
              <a:t> 500…1 000</a:t>
            </a:r>
            <a:endParaRPr lang="ru-RU" dirty="0"/>
          </a:p>
          <a:p>
            <a:r>
              <a:rPr lang="ru-RU" b="1" dirty="0"/>
              <a:t>лм/Вт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lang="en-US" dirty="0"/>
              <a:t>100</a:t>
            </a:r>
            <a:endParaRPr lang="en-US" dirty="0"/>
          </a:p>
          <a:p>
            <a:r>
              <a:rPr lang="en-US" b="1" dirty="0"/>
              <a:t>T</a:t>
            </a:r>
            <a:r>
              <a:rPr lang="en-US" b="1" baseline="-25000" dirty="0"/>
              <a:t>[</a:t>
            </a:r>
            <a:r>
              <a:rPr lang="ru-RU" b="1" baseline="-25000" dirty="0"/>
              <a:t>Кельвин</a:t>
            </a:r>
            <a:r>
              <a:rPr lang="en-US" b="1" baseline="-25000" dirty="0"/>
              <a:t>]:</a:t>
            </a:r>
            <a:r>
              <a:rPr lang="en-US" dirty="0"/>
              <a:t> 2700, 4000, 6500</a:t>
            </a:r>
            <a:endParaRPr lang="ru-RU" dirty="0"/>
          </a:p>
          <a:p>
            <a:r>
              <a:rPr lang="en-US" b="1" dirty="0"/>
              <a:t>U</a:t>
            </a:r>
            <a:r>
              <a:rPr lang="ru-RU" b="1" baseline="-25000" dirty="0"/>
              <a:t>ВХ</a:t>
            </a:r>
            <a:r>
              <a:rPr lang="en-US" b="1" dirty="0"/>
              <a:t>: </a:t>
            </a:r>
            <a:r>
              <a:rPr lang="en-US" dirty="0"/>
              <a:t>170-250</a:t>
            </a:r>
            <a:r>
              <a:rPr lang="ru-RU" dirty="0"/>
              <a:t>В </a:t>
            </a:r>
            <a:r>
              <a:rPr lang="en-US" dirty="0"/>
              <a:t>~</a:t>
            </a:r>
            <a:r>
              <a:rPr lang="ru-RU" dirty="0"/>
              <a:t> </a:t>
            </a:r>
            <a:r>
              <a:rPr lang="en-US" dirty="0"/>
              <a:t>50</a:t>
            </a:r>
            <a:r>
              <a:rPr lang="ru-RU" dirty="0"/>
              <a:t>Гц</a:t>
            </a:r>
            <a:endParaRPr lang="en-US" dirty="0"/>
          </a:p>
          <a:p>
            <a:r>
              <a:rPr lang="en-US" b="1" dirty="0"/>
              <a:t>CRI</a:t>
            </a:r>
            <a:r>
              <a:rPr lang="ru-RU" b="1" dirty="0"/>
              <a:t> </a:t>
            </a:r>
            <a:r>
              <a:rPr lang="en-US" b="1" dirty="0"/>
              <a:t>/</a:t>
            </a:r>
            <a:r>
              <a:rPr lang="ru-RU" b="1" dirty="0"/>
              <a:t> </a:t>
            </a:r>
            <a:r>
              <a:rPr lang="en-US" b="1" dirty="0"/>
              <a:t>R9: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50+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Диффузор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матовый, прозрачный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Угол рассеивания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36°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110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dirty="0"/>
          </a:p>
          <a:p>
            <a:r>
              <a:rPr lang="ru-RU" b="1" dirty="0"/>
              <a:t>Цоколь</a:t>
            </a:r>
            <a:r>
              <a:rPr lang="en-US" b="1" dirty="0"/>
              <a:t>:</a:t>
            </a:r>
            <a:r>
              <a:rPr lang="en-US" dirty="0"/>
              <a:t> GU10</a:t>
            </a:r>
            <a:endParaRPr lang="en-US" dirty="0"/>
          </a:p>
          <a:p>
            <a:endParaRPr lang="ru-RU" dirty="0"/>
          </a:p>
        </p:txBody>
      </p:sp>
      <p:pic>
        <p:nvPicPr>
          <p:cNvPr id="51" name="Рисунок 50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21"/>
          </p:nvPr>
        </p:nvPicPr>
        <p:blipFill>
          <a:blip r:embed="rId1"/>
          <a:srcRect t="49" b="49"/>
          <a:stretch>
            <a:fillRect/>
          </a:stretch>
        </p:blipFill>
        <p:spPr>
          <a:prstGeom prst="rect">
            <a:avLst/>
          </a:prstGeom>
          <a:solidFill>
            <a:srgbClr val="E6E6E6"/>
          </a:solidFill>
        </p:spPr>
      </p:pic>
      <p:pic>
        <p:nvPicPr>
          <p:cNvPr id="53" name="Рисунок 52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22"/>
          </p:nvPr>
        </p:nvPicPr>
        <p:blipFill>
          <a:blip r:embed="rId1"/>
          <a:srcRect t="49" b="49"/>
          <a:stretch>
            <a:fillRect/>
          </a:stretch>
        </p:blipFill>
        <p:spPr>
          <a:prstGeom prst="rect">
            <a:avLst/>
          </a:prstGeom>
          <a:solidFill>
            <a:srgbClr val="E6E6E6"/>
          </a:solidFill>
        </p:spPr>
      </p:pic>
      <p:sp>
        <p:nvSpPr>
          <p:cNvPr id="8" name="Текст 7"/>
          <p:cNvSpPr>
            <a:spLocks noGrp="1" noRot="1" noMove="1" noResize="1" noEditPoints="1" noAdjustHandles="1" noChangeArrowheads="1" noChangeShapeType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21 SKU</a:t>
            </a:r>
            <a:endParaRPr lang="ru-RU" dirty="0"/>
          </a:p>
        </p:txBody>
      </p:sp>
      <p:sp>
        <p:nvSpPr>
          <p:cNvPr id="9" name="Текст 8"/>
          <p:cNvSpPr>
            <a:spLocks noGrp="1" noRot="1" noMove="1" noResize="1" noEditPoints="1" noAdjustHandles="1" noChangeArrowheads="1" noChangeShapeType="1"/>
          </p:cNvSpPr>
          <p:nvPr>
            <p:ph type="body" sz="quarter" idx="26"/>
          </p:nvPr>
        </p:nvSpPr>
        <p:spPr>
          <a:xfrm>
            <a:off x="479375" y="980951"/>
            <a:ext cx="3168353" cy="431800"/>
          </a:xfrm>
        </p:spPr>
        <p:txBody>
          <a:bodyPr/>
          <a:lstStyle/>
          <a:p>
            <a:r>
              <a:rPr lang="en-US" dirty="0"/>
              <a:t>MR16 230V</a:t>
            </a:r>
            <a:endParaRPr lang="ru-RU" dirty="0"/>
          </a:p>
        </p:txBody>
      </p:sp>
      <p:sp>
        <p:nvSpPr>
          <p:cNvPr id="10" name="Текст 9"/>
          <p:cNvSpPr>
            <a:spLocks noGrp="1" noRot="1" noMove="1" noResize="1" noEditPoints="1" noAdjustHandles="1" noChangeArrowheads="1" noChangeShapeType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12 SKU</a:t>
            </a:r>
            <a:endParaRPr lang="ru-RU" dirty="0"/>
          </a:p>
        </p:txBody>
      </p:sp>
      <p:sp>
        <p:nvSpPr>
          <p:cNvPr id="11" name="Текст 10"/>
          <p:cNvSpPr>
            <a:spLocks noGrp="1" noRot="1" noMove="1" noResize="1" noEditPoints="1" noAdjustHandles="1" noChangeArrowheads="1" noChangeShapeType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MR16 12V</a:t>
            </a:r>
            <a:endParaRPr lang="ru-RU" dirty="0"/>
          </a:p>
        </p:txBody>
      </p:sp>
      <p:sp>
        <p:nvSpPr>
          <p:cNvPr id="12" name="Текст 11"/>
          <p:cNvSpPr>
            <a:spLocks noGrp="1" noRot="1" noMove="1" noResize="1" noEditPoints="1" noAdjustHandles="1" noChangeArrowheads="1" noChangeShapeType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/>
              <a:t>24 SKU</a:t>
            </a:r>
            <a:endParaRPr lang="ru-RU" dirty="0"/>
          </a:p>
        </p:txBody>
      </p:sp>
      <p:sp>
        <p:nvSpPr>
          <p:cNvPr id="13" name="Текст 12"/>
          <p:cNvSpPr>
            <a:spLocks noGrp="1" noRot="1" noMove="1" noResize="1" noEditPoints="1" noAdjustHandles="1" noChangeArrowheads="1" noChangeShapeType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PAR16</a:t>
            </a:r>
            <a:endParaRPr lang="ru-RU" dirty="0"/>
          </a:p>
        </p:txBody>
      </p:sp>
      <p:pic>
        <p:nvPicPr>
          <p:cNvPr id="41" name="Рисунок 40" descr="Легкий и светло-светлый дизайн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>
            <a:fillRect/>
          </a:stretch>
        </p:blipFill>
        <p:spPr/>
      </p:pic>
      <p:sp>
        <p:nvSpPr>
          <p:cNvPr id="57" name="Объект 56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551384" y="4149080"/>
            <a:ext cx="3600400" cy="2376264"/>
          </a:xfrm>
        </p:spPr>
        <p:txBody>
          <a:bodyPr/>
          <a:lstStyle/>
          <a:p>
            <a:r>
              <a:rPr lang="ru-RU" b="1" dirty="0"/>
              <a:t>Вт</a:t>
            </a:r>
            <a:r>
              <a:rPr lang="en-US" b="1" dirty="0"/>
              <a:t>:</a:t>
            </a:r>
            <a:r>
              <a:rPr lang="en-US" dirty="0"/>
              <a:t> 5, 6, </a:t>
            </a:r>
            <a:r>
              <a:rPr lang="ru-RU" dirty="0"/>
              <a:t>7</a:t>
            </a:r>
            <a:r>
              <a:rPr lang="en-US" dirty="0"/>
              <a:t>, </a:t>
            </a:r>
            <a:r>
              <a:rPr lang="ru-RU" dirty="0"/>
              <a:t>10</a:t>
            </a:r>
            <a:endParaRPr lang="ru-RU" dirty="0"/>
          </a:p>
          <a:p>
            <a:r>
              <a:rPr lang="ru-RU" b="1" dirty="0"/>
              <a:t>лм</a:t>
            </a:r>
            <a:r>
              <a:rPr lang="en-US" b="1" dirty="0"/>
              <a:t>:</a:t>
            </a:r>
            <a:r>
              <a:rPr lang="en-US" dirty="0"/>
              <a:t> 500…1 000</a:t>
            </a:r>
            <a:endParaRPr lang="ru-RU" dirty="0"/>
          </a:p>
          <a:p>
            <a:r>
              <a:rPr lang="ru-RU" b="1" dirty="0"/>
              <a:t>лм/Вт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lang="en-US" dirty="0"/>
              <a:t>100</a:t>
            </a:r>
            <a:endParaRPr lang="en-US" dirty="0"/>
          </a:p>
          <a:p>
            <a:r>
              <a:rPr lang="en-US" b="1" dirty="0"/>
              <a:t>T</a:t>
            </a:r>
            <a:r>
              <a:rPr lang="en-US" b="1" baseline="-25000" dirty="0"/>
              <a:t>[</a:t>
            </a:r>
            <a:r>
              <a:rPr lang="ru-RU" b="1" baseline="-25000" dirty="0"/>
              <a:t>Кельвин</a:t>
            </a:r>
            <a:r>
              <a:rPr lang="en-US" b="1" baseline="-25000" dirty="0"/>
              <a:t>]:</a:t>
            </a:r>
            <a:r>
              <a:rPr lang="en-US" dirty="0"/>
              <a:t> 2700, 4000, 6500</a:t>
            </a:r>
            <a:endParaRPr lang="ru-RU" dirty="0"/>
          </a:p>
          <a:p>
            <a:r>
              <a:rPr lang="en-US" b="1" dirty="0"/>
              <a:t>U</a:t>
            </a:r>
            <a:r>
              <a:rPr lang="ru-RU" b="1" baseline="-25000" dirty="0"/>
              <a:t>ВХ</a:t>
            </a:r>
            <a:r>
              <a:rPr lang="en-US" b="1" dirty="0"/>
              <a:t>: </a:t>
            </a:r>
            <a:r>
              <a:rPr lang="en-US" dirty="0"/>
              <a:t>170-250</a:t>
            </a:r>
            <a:r>
              <a:rPr lang="ru-RU" dirty="0"/>
              <a:t>В </a:t>
            </a:r>
            <a:r>
              <a:rPr lang="en-US" dirty="0"/>
              <a:t>~</a:t>
            </a:r>
            <a:r>
              <a:rPr lang="ru-RU" dirty="0"/>
              <a:t> </a:t>
            </a:r>
            <a:r>
              <a:rPr lang="en-US" dirty="0"/>
              <a:t>50</a:t>
            </a:r>
            <a:r>
              <a:rPr lang="ru-RU" dirty="0"/>
              <a:t>Гц</a:t>
            </a:r>
            <a:endParaRPr lang="en-US" dirty="0"/>
          </a:p>
          <a:p>
            <a:r>
              <a:rPr lang="en-US" b="1" dirty="0"/>
              <a:t>CRI</a:t>
            </a:r>
            <a:r>
              <a:rPr lang="ru-RU" b="1" dirty="0"/>
              <a:t> </a:t>
            </a:r>
            <a:r>
              <a:rPr lang="en-US" b="1" dirty="0"/>
              <a:t>/</a:t>
            </a:r>
            <a:r>
              <a:rPr lang="ru-RU" b="1" dirty="0"/>
              <a:t> </a:t>
            </a:r>
            <a:r>
              <a:rPr lang="en-US" b="1" dirty="0"/>
              <a:t>R9: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50+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Диффузор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матовый, прозрачный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Угол рассеивания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dirty="0"/>
          </a:p>
          <a:p>
            <a:r>
              <a:rPr lang="ru-RU" b="1" dirty="0"/>
              <a:t>Цоколь</a:t>
            </a:r>
            <a:r>
              <a:rPr lang="en-US" b="1" dirty="0"/>
              <a:t>:</a:t>
            </a:r>
            <a:r>
              <a:rPr lang="en-US" dirty="0"/>
              <a:t> GU5.3</a:t>
            </a:r>
            <a:endParaRPr lang="ru-RU" dirty="0"/>
          </a:p>
          <a:p>
            <a:endParaRPr lang="en-US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51" b="94680" l="8464" r="89974">
                        <a14:foregroundMark x1="74349" y1="10278" x2="46875" y2="6892"/>
                        <a14:foregroundMark x1="46875" y1="6892" x2="31380" y2="9794"/>
                        <a14:foregroundMark x1="31380" y1="9794" x2="30729" y2="10278"/>
                        <a14:foregroundMark x1="41667" y1="88392" x2="41536" y2="93108"/>
                        <a14:foregroundMark x1="41667" y1="90568" x2="40625" y2="90810"/>
                        <a14:foregroundMark x1="42969" y1="93591" x2="40885" y2="89843"/>
                        <a14:foregroundMark x1="38542" y1="93712" x2="38542" y2="93712"/>
                        <a14:foregroundMark x1="66146" y1="6771" x2="44792" y2="6771"/>
                        <a14:foregroundMark x1="8464" y1="20314" x2="11068" y2="22854"/>
                        <a14:foregroundMark x1="89714" y1="16566" x2="89583" y2="25998"/>
                        <a14:foregroundMark x1="55469" y1="88392" x2="59245" y2="88271"/>
                        <a14:foregroundMark x1="58854" y1="92745" x2="58854" y2="92745"/>
                        <a14:foregroundMark x1="56510" y1="93470" x2="56510" y2="93470"/>
                        <a14:foregroundMark x1="54688" y1="93349" x2="54688" y2="93349"/>
                        <a14:foregroundMark x1="54688" y1="92140" x2="54688" y2="93349"/>
                        <a14:foregroundMark x1="55208" y1="94680" x2="54688" y2="9141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214" y="2852936"/>
            <a:ext cx="1203674" cy="129614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Рисунок 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97" b="96927" l="3250" r="94583">
                        <a14:foregroundMark x1="35500" y1="20487" x2="41833" y2="9411"/>
                        <a14:foregroundMark x1="41833" y1="9411" x2="54083" y2="10243"/>
                        <a14:foregroundMark x1="58083" y1="12932" x2="64250" y2="15429"/>
                        <a14:foregroundMark x1="88250" y1="19398" x2="91417" y2="10819"/>
                        <a14:foregroundMark x1="91417" y1="10819" x2="82917" y2="7939"/>
                        <a14:foregroundMark x1="82917" y1="7939" x2="34583" y2="7426"/>
                        <a14:foregroundMark x1="34583" y1="7426" x2="7750" y2="11396"/>
                        <a14:foregroundMark x1="7750" y1="11396" x2="10500" y2="22855"/>
                        <a14:foregroundMark x1="60333" y1="4417" x2="60333" y2="4417"/>
                        <a14:foregroundMark x1="45833" y1="86492" x2="47417" y2="90397"/>
                        <a14:foregroundMark x1="40083" y1="96863" x2="40417" y2="89052"/>
                        <a14:foregroundMark x1="40417" y1="89052" x2="41167" y2="87708"/>
                        <a14:foregroundMark x1="58083" y1="97055" x2="57917" y2="90397"/>
                        <a14:foregroundMark x1="54917" y1="94174" x2="54917" y2="94174"/>
                        <a14:foregroundMark x1="60583" y1="93854" x2="60583" y2="93854"/>
                        <a14:foregroundMark x1="36417" y1="93406" x2="36417" y2="93406"/>
                        <a14:foregroundMark x1="73167" y1="4609" x2="39000" y2="4161"/>
                        <a14:foregroundMark x1="3333" y1="12804" x2="3333" y2="12804"/>
                        <a14:foregroundMark x1="94583" y1="11972" x2="94500" y2="13124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19" y="2580291"/>
            <a:ext cx="1051077" cy="136815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5" name="Рисунок 1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274" b="95307" l="6522" r="92072">
                        <a14:foregroundMark x1="89130" y1="24134" x2="89130" y2="13296"/>
                        <a14:foregroundMark x1="89130" y1="13296" x2="87724" y2="12626"/>
                        <a14:foregroundMark x1="91049" y1="21788" x2="92072" y2="16201"/>
                        <a14:foregroundMark x1="78133" y1="11508" x2="39386" y2="9385"/>
                        <a14:foregroundMark x1="9974" y1="13631" x2="11381" y2="22235"/>
                        <a14:foregroundMark x1="11381" y1="22235" x2="11765" y2="22235"/>
                        <a14:foregroundMark x1="6522" y1="17989" x2="6522" y2="17989"/>
                        <a14:foregroundMark x1="6650" y1="16425" x2="8184" y2="19777"/>
                        <a14:foregroundMark x1="57545" y1="87151" x2="57417" y2="95307"/>
                        <a14:foregroundMark x1="36957" y1="85251" x2="36957" y2="85251"/>
                        <a14:foregroundMark x1="36573" y1="85028" x2="36445" y2="84581"/>
                        <a14:foregroundMark x1="36957" y1="85028" x2="35422" y2="83352"/>
                        <a14:foregroundMark x1="37084" y1="85028" x2="34783" y2="82570"/>
                        <a14:foregroundMark x1="37596" y1="85587" x2="34910" y2="83128"/>
                        <a14:foregroundMark x1="38875" y1="86369" x2="33632" y2="82235"/>
                        <a14:foregroundMark x1="35934" y1="84581" x2="35934" y2="84581"/>
                        <a14:foregroundMark x1="35422" y1="84581" x2="35422" y2="84581"/>
                        <a14:foregroundMark x1="35038" y1="84134" x2="35038" y2="84134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130" y="2657607"/>
            <a:ext cx="1270545" cy="1454787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7" name="Рисунок 1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089" b="93382" l="7565" r="92170">
                        <a14:foregroundMark x1="77571" y1="9993" x2="32183" y2="8670"/>
                        <a14:foregroundMark x1="32183" y1="8670" x2="23490" y2="10854"/>
                        <a14:foregroundMark x1="61048" y1="6155" x2="39151" y2="6089"/>
                        <a14:foregroundMark x1="10352" y1="17075" x2="7631" y2="27399"/>
                        <a14:foregroundMark x1="7631" y1="27399" x2="13670" y2="32032"/>
                        <a14:foregroundMark x1="88918" y1="16545" x2="92236" y2="26274"/>
                        <a14:foregroundMark x1="92236" y1="26274" x2="88719" y2="32561"/>
                        <a14:foregroundMark x1="44857" y1="87624" x2="44990" y2="92058"/>
                        <a14:foregroundMark x1="54081" y1="87889" x2="54280" y2="933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77" y="2915861"/>
            <a:ext cx="1211660" cy="121487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9" name="Рисунок 1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723" b="95798" l="8801" r="95255">
                        <a14:foregroundMark x1="89301" y1="26585" x2="91717" y2="18869"/>
                        <a14:foregroundMark x1="91717" y1="18869" x2="71096" y2="12452"/>
                        <a14:foregroundMark x1="71096" y1="12452" x2="26143" y2="13980"/>
                        <a14:foregroundMark x1="26143" y1="13980" x2="16307" y2="20932"/>
                        <a14:foregroundMark x1="16307" y1="20932" x2="16911" y2="25439"/>
                        <a14:foregroundMark x1="64193" y1="8709" x2="54012" y2="6875"/>
                        <a14:foregroundMark x1="54012" y1="6875" x2="49008" y2="7181"/>
                        <a14:foregroundMark x1="94823" y1="15126" x2="95255" y2="16883"/>
                        <a14:foregroundMark x1="10440" y1="11536" x2="8801" y2="20168"/>
                        <a14:foregroundMark x1="8801" y1="20168" x2="10613" y2="20779"/>
                        <a14:foregroundMark x1="23469" y1="6799" x2="23469" y2="6799"/>
                        <a14:foregroundMark x1="22778" y1="6723" x2="22778" y2="6723"/>
                        <a14:foregroundMark x1="44866" y1="88312" x2="45125" y2="95187"/>
                        <a14:foregroundMark x1="45125" y1="95187" x2="45298" y2="95111"/>
                        <a14:foregroundMark x1="54702" y1="95493" x2="54702" y2="95493"/>
                        <a14:foregroundMark x1="45039" y1="95798" x2="45039" y2="95798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911" y="2580291"/>
            <a:ext cx="1211660" cy="136847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21" name="Рисунок 2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159" b="95828" l="8869" r="90424">
                        <a14:foregroundMark x1="77506" y1="10464" x2="37468" y2="6887"/>
                        <a14:foregroundMark x1="37468" y1="6887" x2="25707" y2="8742"/>
                        <a14:foregroundMark x1="25707" y1="8742" x2="53792" y2="17682"/>
                        <a14:foregroundMark x1="53792" y1="17682" x2="69023" y2="12119"/>
                        <a14:foregroundMark x1="10540" y1="17483" x2="8869" y2="26821"/>
                        <a14:foregroundMark x1="8869" y1="26821" x2="12147" y2="30066"/>
                        <a14:foregroundMark x1="58805" y1="6225" x2="46144" y2="6225"/>
                        <a14:foregroundMark x1="45308" y1="86358" x2="44216" y2="95364"/>
                        <a14:foregroundMark x1="52763" y1="90331" x2="53663" y2="95298"/>
                        <a14:foregroundMark x1="52442" y1="94172" x2="52442" y2="94172"/>
                        <a14:foregroundMark x1="52314" y1="93775" x2="52314" y2="93775"/>
                        <a14:foregroundMark x1="52571" y1="95563" x2="52571" y2="95563"/>
                        <a14:foregroundMark x1="52506" y1="94834" x2="52506" y2="94834"/>
                        <a14:foregroundMark x1="44794" y1="95894" x2="44794" y2="95894"/>
                        <a14:foregroundMark x1="88625" y1="19338" x2="90424" y2="2324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059" y="2858556"/>
            <a:ext cx="1305584" cy="126698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3" name="Рисунок 2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089" b="93382" l="7565" r="92170">
                        <a14:foregroundMark x1="77571" y1="9993" x2="32183" y2="8670"/>
                        <a14:foregroundMark x1="32183" y1="8670" x2="23490" y2="10854"/>
                        <a14:foregroundMark x1="61048" y1="6155" x2="39151" y2="6089"/>
                        <a14:foregroundMark x1="10352" y1="17075" x2="7631" y2="27399"/>
                        <a14:foregroundMark x1="7631" y1="27399" x2="13670" y2="32032"/>
                        <a14:foregroundMark x1="88918" y1="16545" x2="92236" y2="26274"/>
                        <a14:foregroundMark x1="92236" y1="26274" x2="88719" y2="32561"/>
                        <a14:foregroundMark x1="44857" y1="87624" x2="44990" y2="92058"/>
                        <a14:foregroundMark x1="54081" y1="87889" x2="54280" y2="933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417" y="2915861"/>
            <a:ext cx="1211660" cy="121487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5" name="Рисунок 2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723" b="95798" l="8801" r="95255">
                        <a14:foregroundMark x1="89301" y1="26585" x2="91717" y2="18869"/>
                        <a14:foregroundMark x1="91717" y1="18869" x2="71096" y2="12452"/>
                        <a14:foregroundMark x1="71096" y1="12452" x2="26143" y2="13980"/>
                        <a14:foregroundMark x1="26143" y1="13980" x2="16307" y2="20932"/>
                        <a14:foregroundMark x1="16307" y1="20932" x2="16911" y2="25439"/>
                        <a14:foregroundMark x1="64193" y1="8709" x2="54012" y2="6875"/>
                        <a14:foregroundMark x1="54012" y1="6875" x2="49008" y2="7181"/>
                        <a14:foregroundMark x1="94823" y1="15126" x2="95255" y2="16883"/>
                        <a14:foregroundMark x1="10440" y1="11536" x2="8801" y2="20168"/>
                        <a14:foregroundMark x1="8801" y1="20168" x2="10613" y2="20779"/>
                        <a14:foregroundMark x1="23469" y1="6799" x2="23469" y2="6799"/>
                        <a14:foregroundMark x1="22778" y1="6723" x2="22778" y2="6723"/>
                        <a14:foregroundMark x1="44866" y1="88312" x2="45125" y2="95187"/>
                        <a14:foregroundMark x1="45125" y1="95187" x2="45298" y2="95111"/>
                        <a14:foregroundMark x1="54702" y1="95493" x2="54702" y2="95493"/>
                        <a14:foregroundMark x1="45039" y1="95798" x2="45039" y2="95798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351" y="2580291"/>
            <a:ext cx="1211660" cy="136847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27" name="Рисунок 2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159" b="95828" l="8869" r="90424">
                        <a14:foregroundMark x1="77506" y1="10464" x2="37468" y2="6887"/>
                        <a14:foregroundMark x1="37468" y1="6887" x2="25707" y2="8742"/>
                        <a14:foregroundMark x1="25707" y1="8742" x2="53792" y2="17682"/>
                        <a14:foregroundMark x1="53792" y1="17682" x2="69023" y2="12119"/>
                        <a14:foregroundMark x1="10540" y1="17483" x2="8869" y2="26821"/>
                        <a14:foregroundMark x1="8869" y1="26821" x2="12147" y2="30066"/>
                        <a14:foregroundMark x1="58805" y1="6225" x2="46144" y2="6225"/>
                        <a14:foregroundMark x1="45308" y1="86358" x2="44216" y2="95364"/>
                        <a14:foregroundMark x1="52763" y1="90331" x2="53663" y2="95298"/>
                        <a14:foregroundMark x1="52442" y1="94172" x2="52442" y2="94172"/>
                        <a14:foregroundMark x1="52314" y1="93775" x2="52314" y2="93775"/>
                        <a14:foregroundMark x1="52571" y1="95563" x2="52571" y2="95563"/>
                        <a14:foregroundMark x1="52506" y1="94834" x2="52506" y2="94834"/>
                        <a14:foregroundMark x1="44794" y1="95894" x2="44794" y2="95894"/>
                        <a14:foregroundMark x1="88625" y1="19338" x2="90424" y2="2324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99" y="2858556"/>
            <a:ext cx="1305584" cy="126698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 noRot="1" noMove="1" noResize="1" noEditPoints="1" noAdjustHandles="1" noChangeArrowheads="1" noChangeShapeType="1"/>
          </p:cNvSpPr>
          <p:nvPr>
            <p:ph idx="13"/>
          </p:nvPr>
        </p:nvSpPr>
        <p:spPr>
          <a:xfrm>
            <a:off x="4295776" y="4149080"/>
            <a:ext cx="3598861" cy="2376264"/>
          </a:xfrm>
        </p:spPr>
        <p:txBody>
          <a:bodyPr/>
          <a:lstStyle/>
          <a:p>
            <a:r>
              <a:rPr lang="ru-RU" b="1" dirty="0"/>
              <a:t>Вт</a:t>
            </a:r>
            <a:r>
              <a:rPr lang="en-US" b="1" dirty="0"/>
              <a:t>:</a:t>
            </a:r>
            <a:r>
              <a:rPr lang="en-US" dirty="0"/>
              <a:t> 6, 8, 10, </a:t>
            </a:r>
            <a:r>
              <a:rPr lang="ru-RU" dirty="0"/>
              <a:t>1</a:t>
            </a:r>
            <a:r>
              <a:rPr lang="en-US" dirty="0"/>
              <a:t>2, 15</a:t>
            </a:r>
            <a:endParaRPr lang="ru-RU" dirty="0"/>
          </a:p>
          <a:p>
            <a:r>
              <a:rPr lang="ru-RU" b="1" dirty="0"/>
              <a:t>лм</a:t>
            </a:r>
            <a:r>
              <a:rPr lang="en-US" b="1" dirty="0"/>
              <a:t>:</a:t>
            </a:r>
            <a:r>
              <a:rPr lang="en-US" dirty="0"/>
              <a:t> 600…1 500</a:t>
            </a:r>
            <a:endParaRPr lang="ru-RU" dirty="0"/>
          </a:p>
          <a:p>
            <a:r>
              <a:rPr lang="ru-RU" b="1" dirty="0"/>
              <a:t>лм/Вт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lang="en-US" dirty="0"/>
              <a:t>100</a:t>
            </a:r>
            <a:endParaRPr lang="en-US" dirty="0"/>
          </a:p>
          <a:p>
            <a:r>
              <a:rPr lang="en-US" b="1" dirty="0"/>
              <a:t>T</a:t>
            </a:r>
            <a:r>
              <a:rPr lang="en-US" b="1" baseline="-25000" dirty="0"/>
              <a:t>[</a:t>
            </a:r>
            <a:r>
              <a:rPr lang="ru-RU" b="1" baseline="-25000" dirty="0"/>
              <a:t>Кельвин</a:t>
            </a:r>
            <a:r>
              <a:rPr lang="en-US" b="1" baseline="-25000" dirty="0"/>
              <a:t>]:</a:t>
            </a:r>
            <a:r>
              <a:rPr lang="en-US" dirty="0"/>
              <a:t> 2700, 4000, 6500</a:t>
            </a:r>
            <a:endParaRPr lang="ru-RU" dirty="0"/>
          </a:p>
          <a:p>
            <a:r>
              <a:rPr lang="en-US" b="1" dirty="0"/>
              <a:t>U</a:t>
            </a:r>
            <a:r>
              <a:rPr lang="ru-RU" b="1" baseline="-25000" dirty="0"/>
              <a:t>ВХ</a:t>
            </a:r>
            <a:r>
              <a:rPr lang="en-US" b="1" dirty="0"/>
              <a:t>: </a:t>
            </a:r>
            <a:r>
              <a:rPr lang="en-US" dirty="0"/>
              <a:t>170-250</a:t>
            </a:r>
            <a:r>
              <a:rPr lang="ru-RU" dirty="0"/>
              <a:t>В </a:t>
            </a:r>
            <a:r>
              <a:rPr lang="en-US" dirty="0"/>
              <a:t>~</a:t>
            </a:r>
            <a:r>
              <a:rPr lang="ru-RU" dirty="0"/>
              <a:t> </a:t>
            </a:r>
            <a:r>
              <a:rPr lang="en-US" dirty="0"/>
              <a:t>50</a:t>
            </a:r>
            <a:r>
              <a:rPr lang="ru-RU" dirty="0"/>
              <a:t>Гц</a:t>
            </a:r>
            <a:endParaRPr lang="en-US" dirty="0"/>
          </a:p>
          <a:p>
            <a:r>
              <a:rPr lang="en-US" b="1" dirty="0"/>
              <a:t>CRI</a:t>
            </a:r>
            <a:r>
              <a:rPr lang="ru-RU" b="1" dirty="0"/>
              <a:t> </a:t>
            </a:r>
            <a:r>
              <a:rPr lang="en-US" b="1" dirty="0"/>
              <a:t>/</a:t>
            </a:r>
            <a:r>
              <a:rPr lang="ru-RU" b="1" dirty="0"/>
              <a:t> </a:t>
            </a:r>
            <a:r>
              <a:rPr lang="en-US" b="1" dirty="0"/>
              <a:t>R9: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50+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Диффузор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матовый, прозрачный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Угол рассеивания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dirty="0"/>
          </a:p>
          <a:p>
            <a:r>
              <a:rPr lang="ru-RU" b="1" dirty="0"/>
              <a:t>Цоколь</a:t>
            </a:r>
            <a:r>
              <a:rPr lang="en-US" b="1" dirty="0"/>
              <a:t>:</a:t>
            </a:r>
            <a:r>
              <a:rPr lang="en-US" dirty="0"/>
              <a:t> GX53</a:t>
            </a:r>
            <a:endParaRPr lang="ru-RU" dirty="0"/>
          </a:p>
        </p:txBody>
      </p:sp>
      <p:sp>
        <p:nvSpPr>
          <p:cNvPr id="4" name="Содержимое 3"/>
          <p:cNvSpPr>
            <a:spLocks noGrp="1" noRot="1" noMove="1" noResize="1" noEditPoints="1" noAdjustHandles="1" noChangeArrowheads="1" noChangeShapeType="1"/>
          </p:cNvSpPr>
          <p:nvPr>
            <p:ph idx="14"/>
          </p:nvPr>
        </p:nvSpPr>
        <p:spPr>
          <a:xfrm>
            <a:off x="8040217" y="4149080"/>
            <a:ext cx="3600400" cy="2376264"/>
          </a:xfrm>
        </p:spPr>
        <p:txBody>
          <a:bodyPr/>
          <a:lstStyle/>
          <a:p>
            <a:r>
              <a:rPr lang="ru-RU" b="1" dirty="0"/>
              <a:t>Вт</a:t>
            </a:r>
            <a:r>
              <a:rPr lang="en-US" b="1" dirty="0"/>
              <a:t>:</a:t>
            </a:r>
            <a:r>
              <a:rPr lang="en-US" dirty="0"/>
              <a:t> 20</a:t>
            </a:r>
            <a:endParaRPr lang="ru-RU" dirty="0"/>
          </a:p>
          <a:p>
            <a:r>
              <a:rPr lang="ru-RU" b="1" dirty="0"/>
              <a:t>лм</a:t>
            </a:r>
            <a:r>
              <a:rPr lang="en-US" b="1" dirty="0"/>
              <a:t>:</a:t>
            </a:r>
            <a:r>
              <a:rPr lang="en-US" dirty="0"/>
              <a:t> 2 000</a:t>
            </a:r>
            <a:endParaRPr lang="ru-RU" dirty="0"/>
          </a:p>
          <a:p>
            <a:r>
              <a:rPr lang="ru-RU" b="1" dirty="0"/>
              <a:t>лм/Вт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lang="en-US" dirty="0"/>
              <a:t>100</a:t>
            </a:r>
            <a:endParaRPr lang="en-US" dirty="0"/>
          </a:p>
          <a:p>
            <a:r>
              <a:rPr lang="en-US" b="1" dirty="0"/>
              <a:t>T</a:t>
            </a:r>
            <a:r>
              <a:rPr lang="en-US" b="1" baseline="-25000" dirty="0"/>
              <a:t>[</a:t>
            </a:r>
            <a:r>
              <a:rPr lang="ru-RU" b="1" baseline="-25000" dirty="0"/>
              <a:t>Кельвин</a:t>
            </a:r>
            <a:r>
              <a:rPr lang="en-US" b="1" baseline="-25000" dirty="0"/>
              <a:t>]:</a:t>
            </a:r>
            <a:r>
              <a:rPr lang="en-US" dirty="0"/>
              <a:t> 2700, 4000, 6500</a:t>
            </a:r>
            <a:endParaRPr lang="ru-RU" dirty="0"/>
          </a:p>
          <a:p>
            <a:r>
              <a:rPr lang="en-US" b="1" dirty="0"/>
              <a:t>U</a:t>
            </a:r>
            <a:r>
              <a:rPr lang="ru-RU" b="1" baseline="-25000" dirty="0"/>
              <a:t>ВХ</a:t>
            </a:r>
            <a:r>
              <a:rPr lang="en-US" b="1" dirty="0"/>
              <a:t>: </a:t>
            </a:r>
            <a:r>
              <a:rPr lang="en-US" dirty="0"/>
              <a:t>170-250</a:t>
            </a:r>
            <a:r>
              <a:rPr lang="ru-RU" dirty="0"/>
              <a:t>В </a:t>
            </a:r>
            <a:r>
              <a:rPr lang="en-US" dirty="0"/>
              <a:t>~</a:t>
            </a:r>
            <a:r>
              <a:rPr lang="ru-RU" dirty="0"/>
              <a:t> </a:t>
            </a:r>
            <a:r>
              <a:rPr lang="en-US" dirty="0"/>
              <a:t>50</a:t>
            </a:r>
            <a:r>
              <a:rPr lang="ru-RU" dirty="0"/>
              <a:t>Гц</a:t>
            </a:r>
            <a:endParaRPr lang="en-US" dirty="0"/>
          </a:p>
          <a:p>
            <a:r>
              <a:rPr lang="en-US" b="1" dirty="0"/>
              <a:t>CRI</a:t>
            </a:r>
            <a:r>
              <a:rPr lang="ru-RU" b="1" dirty="0"/>
              <a:t> </a:t>
            </a:r>
            <a:r>
              <a:rPr lang="en-US" b="1" dirty="0"/>
              <a:t>/</a:t>
            </a:r>
            <a:r>
              <a:rPr lang="ru-RU" b="1" dirty="0"/>
              <a:t> </a:t>
            </a:r>
            <a:r>
              <a:rPr lang="en-US" b="1" dirty="0"/>
              <a:t>R9: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50+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Диффузор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матовый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Угол рассеивания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dirty="0"/>
          </a:p>
          <a:p>
            <a:r>
              <a:rPr lang="ru-RU" b="1" dirty="0"/>
              <a:t>Цоколь</a:t>
            </a:r>
            <a:r>
              <a:rPr lang="en-US" b="1" dirty="0"/>
              <a:t>:</a:t>
            </a:r>
            <a:r>
              <a:rPr lang="en-US" dirty="0"/>
              <a:t> GX70</a:t>
            </a:r>
            <a:endParaRPr lang="ru-RU" dirty="0"/>
          </a:p>
        </p:txBody>
      </p:sp>
      <p:pic>
        <p:nvPicPr>
          <p:cNvPr id="51" name="Рисунок 50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21"/>
          </p:nvPr>
        </p:nvPicPr>
        <p:blipFill>
          <a:blip r:embed="rId1"/>
          <a:srcRect t="49" b="49"/>
          <a:stretch>
            <a:fillRect/>
          </a:stretch>
        </p:blipFill>
        <p:spPr>
          <a:prstGeom prst="rect">
            <a:avLst/>
          </a:prstGeom>
          <a:solidFill>
            <a:srgbClr val="E6E6E6"/>
          </a:solidFill>
        </p:spPr>
      </p:pic>
      <p:pic>
        <p:nvPicPr>
          <p:cNvPr id="53" name="Рисунок 52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22"/>
          </p:nvPr>
        </p:nvPicPr>
        <p:blipFill>
          <a:blip r:embed="rId1"/>
          <a:srcRect t="49" b="49"/>
          <a:stretch>
            <a:fillRect/>
          </a:stretch>
        </p:blipFill>
        <p:spPr>
          <a:prstGeom prst="rect">
            <a:avLst/>
          </a:prstGeom>
          <a:solidFill>
            <a:srgbClr val="E6E6E6"/>
          </a:solidFill>
        </p:spPr>
      </p:pic>
      <p:sp>
        <p:nvSpPr>
          <p:cNvPr id="8" name="Текст 7"/>
          <p:cNvSpPr>
            <a:spLocks noGrp="1" noRot="1" noMove="1" noResize="1" noEditPoints="1" noAdjustHandles="1" noChangeArrowheads="1" noChangeShapeType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12 SKU</a:t>
            </a:r>
            <a:endParaRPr lang="ru-RU" dirty="0"/>
          </a:p>
        </p:txBody>
      </p:sp>
      <p:sp>
        <p:nvSpPr>
          <p:cNvPr id="9" name="Текст 8"/>
          <p:cNvSpPr>
            <a:spLocks noGrp="1" noRot="1" noMove="1" noResize="1" noEditPoints="1" noAdjustHandles="1" noChangeArrowheads="1" noChangeShapeType="1"/>
          </p:cNvSpPr>
          <p:nvPr>
            <p:ph type="body" sz="quarter" idx="26"/>
          </p:nvPr>
        </p:nvSpPr>
        <p:spPr>
          <a:xfrm>
            <a:off x="479375" y="980951"/>
            <a:ext cx="3456385" cy="431800"/>
          </a:xfrm>
        </p:spPr>
        <p:txBody>
          <a:bodyPr/>
          <a:lstStyle/>
          <a:p>
            <a:r>
              <a:rPr lang="en-US" dirty="0"/>
              <a:t>R39, R50, R63, R80</a:t>
            </a:r>
            <a:endParaRPr lang="ru-RU" dirty="0"/>
          </a:p>
        </p:txBody>
      </p:sp>
      <p:sp>
        <p:nvSpPr>
          <p:cNvPr id="10" name="Текст 9"/>
          <p:cNvSpPr>
            <a:spLocks noGrp="1" noRot="1" noMove="1" noResize="1" noEditPoints="1" noAdjustHandles="1" noChangeArrowheads="1" noChangeShapeType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18 SKU</a:t>
            </a:r>
            <a:endParaRPr lang="ru-RU" dirty="0"/>
          </a:p>
        </p:txBody>
      </p:sp>
      <p:sp>
        <p:nvSpPr>
          <p:cNvPr id="11" name="Текст 10"/>
          <p:cNvSpPr>
            <a:spLocks noGrp="1" noRot="1" noMove="1" noResize="1" noEditPoints="1" noAdjustHandles="1" noChangeArrowheads="1" noChangeShapeType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GX53</a:t>
            </a:r>
            <a:endParaRPr lang="ru-RU" dirty="0"/>
          </a:p>
        </p:txBody>
      </p:sp>
      <p:sp>
        <p:nvSpPr>
          <p:cNvPr id="12" name="Текст 11"/>
          <p:cNvSpPr>
            <a:spLocks noGrp="1" noRot="1" noMove="1" noResize="1" noEditPoints="1" noAdjustHandles="1" noChangeArrowheads="1" noChangeShapeType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/>
              <a:t>3 SKU</a:t>
            </a:r>
            <a:endParaRPr lang="ru-RU" dirty="0"/>
          </a:p>
        </p:txBody>
      </p:sp>
      <p:sp>
        <p:nvSpPr>
          <p:cNvPr id="13" name="Текст 12"/>
          <p:cNvSpPr>
            <a:spLocks noGrp="1" noRot="1" noMove="1" noResize="1" noEditPoints="1" noAdjustHandles="1" noChangeArrowheads="1" noChangeShapeType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GX70</a:t>
            </a:r>
            <a:endParaRPr lang="ru-RU" dirty="0"/>
          </a:p>
        </p:txBody>
      </p:sp>
      <p:pic>
        <p:nvPicPr>
          <p:cNvPr id="41" name="Рисунок 40" descr="Легкий и светло-светлый дизайн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" b="42"/>
          <a:stretch>
            <a:fillRect/>
          </a:stretch>
        </p:blipFill>
        <p:spPr/>
      </p:pic>
      <p:sp>
        <p:nvSpPr>
          <p:cNvPr id="57" name="Объект 56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551384" y="4149080"/>
            <a:ext cx="3600400" cy="2376264"/>
          </a:xfrm>
        </p:spPr>
        <p:txBody>
          <a:bodyPr/>
          <a:lstStyle/>
          <a:p>
            <a:r>
              <a:rPr lang="ru-RU" b="1" dirty="0"/>
              <a:t>Вт</a:t>
            </a:r>
            <a:r>
              <a:rPr lang="en-US" b="1" dirty="0"/>
              <a:t>:</a:t>
            </a:r>
            <a:r>
              <a:rPr lang="en-US" dirty="0"/>
              <a:t> 5, 7, 8, </a:t>
            </a:r>
            <a:r>
              <a:rPr lang="ru-RU" dirty="0"/>
              <a:t>1</a:t>
            </a:r>
            <a:r>
              <a:rPr lang="en-US" dirty="0"/>
              <a:t>1</a:t>
            </a:r>
            <a:endParaRPr lang="ru-RU" dirty="0"/>
          </a:p>
          <a:p>
            <a:r>
              <a:rPr lang="ru-RU" b="1" dirty="0"/>
              <a:t>лм</a:t>
            </a:r>
            <a:r>
              <a:rPr lang="en-US" b="1" dirty="0"/>
              <a:t>:</a:t>
            </a:r>
            <a:r>
              <a:rPr lang="en-US" dirty="0"/>
              <a:t> 500…1 100</a:t>
            </a:r>
            <a:endParaRPr lang="ru-RU" dirty="0"/>
          </a:p>
          <a:p>
            <a:r>
              <a:rPr lang="ru-RU" b="1" dirty="0"/>
              <a:t>лм/Вт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lang="en-US" dirty="0"/>
              <a:t>100</a:t>
            </a:r>
            <a:endParaRPr lang="en-US" dirty="0"/>
          </a:p>
          <a:p>
            <a:r>
              <a:rPr lang="en-US" b="1" dirty="0"/>
              <a:t>T</a:t>
            </a:r>
            <a:r>
              <a:rPr lang="en-US" b="1" baseline="-25000" dirty="0"/>
              <a:t>[</a:t>
            </a:r>
            <a:r>
              <a:rPr lang="ru-RU" b="1" baseline="-25000" dirty="0"/>
              <a:t>Кельвин</a:t>
            </a:r>
            <a:r>
              <a:rPr lang="en-US" b="1" baseline="-25000" dirty="0"/>
              <a:t>]:</a:t>
            </a:r>
            <a:r>
              <a:rPr lang="en-US" dirty="0"/>
              <a:t> 2700, 4000, 6500</a:t>
            </a:r>
            <a:endParaRPr lang="ru-RU" dirty="0"/>
          </a:p>
          <a:p>
            <a:r>
              <a:rPr lang="en-US" b="1" dirty="0"/>
              <a:t>U</a:t>
            </a:r>
            <a:r>
              <a:rPr lang="ru-RU" b="1" baseline="-25000" dirty="0"/>
              <a:t>ВХ</a:t>
            </a:r>
            <a:r>
              <a:rPr lang="en-US" b="1" dirty="0"/>
              <a:t>: </a:t>
            </a:r>
            <a:r>
              <a:rPr lang="en-US" dirty="0"/>
              <a:t>170-250</a:t>
            </a:r>
            <a:r>
              <a:rPr lang="ru-RU" dirty="0"/>
              <a:t>В </a:t>
            </a:r>
            <a:r>
              <a:rPr lang="en-US" dirty="0"/>
              <a:t>~</a:t>
            </a:r>
            <a:r>
              <a:rPr lang="ru-RU" dirty="0"/>
              <a:t> </a:t>
            </a:r>
            <a:r>
              <a:rPr lang="en-US" dirty="0"/>
              <a:t>50</a:t>
            </a:r>
            <a:r>
              <a:rPr lang="ru-RU" dirty="0"/>
              <a:t>Гц</a:t>
            </a:r>
            <a:endParaRPr lang="en-US" dirty="0"/>
          </a:p>
          <a:p>
            <a:r>
              <a:rPr lang="en-US" b="1" dirty="0"/>
              <a:t>CRI</a:t>
            </a:r>
            <a:r>
              <a:rPr lang="ru-RU" b="1" dirty="0"/>
              <a:t> </a:t>
            </a:r>
            <a:r>
              <a:rPr lang="en-US" b="1" dirty="0"/>
              <a:t>/</a:t>
            </a:r>
            <a:r>
              <a:rPr lang="ru-RU" b="1" dirty="0"/>
              <a:t> </a:t>
            </a:r>
            <a:r>
              <a:rPr lang="en-US" b="1" dirty="0"/>
              <a:t>R9: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50+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Диффузор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матовый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Угол рассеивания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°</a:t>
            </a:r>
            <a:endParaRPr lang="en-US" dirty="0"/>
          </a:p>
          <a:p>
            <a:r>
              <a:rPr lang="ru-RU" b="1" dirty="0"/>
              <a:t>Цоколь</a:t>
            </a:r>
            <a:r>
              <a:rPr lang="en-US" b="1" dirty="0"/>
              <a:t>:</a:t>
            </a:r>
            <a:r>
              <a:rPr lang="en-US" dirty="0"/>
              <a:t> E14, E27</a:t>
            </a:r>
            <a:endParaRPr lang="ru-RU" dirty="0"/>
          </a:p>
          <a:p>
            <a:endParaRPr lang="en-US" dirty="0"/>
          </a:p>
          <a:p>
            <a:endParaRPr lang="ru-RU" dirty="0"/>
          </a:p>
        </p:txBody>
      </p:sp>
      <p:pic>
        <p:nvPicPr>
          <p:cNvPr id="16" name="Рисунок 1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09" b="96131" l="4762" r="92659">
                        <a14:foregroundMark x1="10913" y1="28053" x2="9127" y2="20556"/>
                        <a14:foregroundMark x1="9127" y1="20556" x2="26389" y2="10520"/>
                        <a14:foregroundMark x1="26389" y1="10520" x2="36905" y2="7134"/>
                        <a14:foregroundMark x1="36905" y1="7134" x2="54167" y2="6409"/>
                        <a14:foregroundMark x1="54167" y1="6409" x2="76984" y2="12455"/>
                        <a14:foregroundMark x1="76984" y1="12455" x2="87500" y2="19105"/>
                        <a14:foregroundMark x1="87500" y1="19105" x2="86706" y2="26844"/>
                        <a14:foregroundMark x1="89484" y1="12938" x2="92857" y2="21524"/>
                        <a14:foregroundMark x1="92857" y1="21524" x2="92460" y2="22249"/>
                        <a14:foregroundMark x1="4762" y1="19710" x2="4762" y2="19710"/>
                        <a14:foregroundMark x1="46627" y1="88755" x2="49603" y2="96131"/>
                        <a14:foregroundMark x1="49603" y1="96131" x2="49802" y2="960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124" y="3068960"/>
            <a:ext cx="658259" cy="108012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0" name="Рисунок 1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33" b="96802" l="6190" r="91905">
                        <a14:foregroundMark x1="12540" y1="30386" x2="11111" y2="16369"/>
                        <a14:foregroundMark x1="11111" y1="16369" x2="23492" y2="8655"/>
                        <a14:foregroundMark x1="23492" y1="8655" x2="42698" y2="6021"/>
                        <a14:foregroundMark x1="42698" y1="6021" x2="61429" y2="7150"/>
                        <a14:foregroundMark x1="61429" y1="7150" x2="85238" y2="13923"/>
                        <a14:foregroundMark x1="85238" y1="13923" x2="92063" y2="20696"/>
                        <a14:foregroundMark x1="92063" y1="20696" x2="90000" y2="28410"/>
                        <a14:foregroundMark x1="77143" y1="6961" x2="29048" y2="5833"/>
                        <a14:foregroundMark x1="11111" y1="14393" x2="6349" y2="22860"/>
                        <a14:foregroundMark x1="6349" y1="22860" x2="7143" y2="24835"/>
                        <a14:foregroundMark x1="48571" y1="85513" x2="50159" y2="968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117" y="2701407"/>
            <a:ext cx="776698" cy="13105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4" name="Рисунок 2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879" b="93480" l="9626" r="92781">
                        <a14:foregroundMark x1="10027" y1="29636" x2="8289" y2="21338"/>
                        <a14:foregroundMark x1="8289" y1="21338" x2="12299" y2="12362"/>
                        <a14:foregroundMark x1="12299" y1="12362" x2="46123" y2="6266"/>
                        <a14:foregroundMark x1="46123" y1="6266" x2="64840" y2="6859"/>
                        <a14:foregroundMark x1="64840" y1="6859" x2="79011" y2="11177"/>
                        <a14:foregroundMark x1="79011" y1="11177" x2="89439" y2="19983"/>
                        <a14:foregroundMark x1="89439" y1="19983" x2="92914" y2="28366"/>
                        <a14:foregroundMark x1="92914" y1="28366" x2="82888" y2="31160"/>
                        <a14:foregroundMark x1="79011" y1="6266" x2="37433" y2="6012"/>
                        <a14:foregroundMark x1="37433" y1="6012" x2="27540" y2="7959"/>
                        <a14:foregroundMark x1="52941" y1="2879" x2="52941" y2="2879"/>
                        <a14:foregroundMark x1="45588" y1="86029" x2="50668" y2="934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944" y="2774275"/>
            <a:ext cx="870748" cy="137480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6" name="Рисунок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466" b="94226" l="3104" r="94346">
                        <a14:foregroundMark x1="13415" y1="34950" x2="10421" y2="22710"/>
                        <a14:foregroundMark x1="10421" y1="22710" x2="13082" y2="15396"/>
                        <a14:foregroundMark x1="13082" y1="15396" x2="27051" y2="9931"/>
                        <a14:foregroundMark x1="27051" y1="9931" x2="44568" y2="7544"/>
                        <a14:foregroundMark x1="44568" y1="7544" x2="64745" y2="9007"/>
                        <a14:foregroundMark x1="64745" y1="9007" x2="86696" y2="18861"/>
                        <a14:foregroundMark x1="86696" y1="18861" x2="90798" y2="25635"/>
                        <a14:foregroundMark x1="90798" y1="25635" x2="88581" y2="32948"/>
                        <a14:foregroundMark x1="56652" y1="5620" x2="40909" y2="8391"/>
                        <a14:foregroundMark x1="6541" y1="18938" x2="4878" y2="24865"/>
                        <a14:foregroundMark x1="94346" y1="17013" x2="92461" y2="26251"/>
                        <a14:foregroundMark x1="58315" y1="87760" x2="51774" y2="94534"/>
                        <a14:foregroundMark x1="3991" y1="23480" x2="3991" y2="23480"/>
                        <a14:foregroundMark x1="30488" y1="5543" x2="30488" y2="5543"/>
                        <a14:foregroundMark x1="69401" y1="5466" x2="69401" y2="5466"/>
                        <a14:foregroundMark x1="3104" y1="22864" x2="3104" y2="22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247" y="2626121"/>
            <a:ext cx="1014556" cy="146109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28" name="Рисунок 2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634" b="96635" l="2519" r="95844">
                        <a14:foregroundMark x1="41688" y1="69583" x2="22796" y2="42127"/>
                        <a14:foregroundMark x1="22796" y1="42127" x2="22796" y2="41857"/>
                        <a14:foregroundMark x1="10579" y1="36205" x2="6675" y2="27995"/>
                        <a14:foregroundMark x1="6675" y1="27995" x2="6675" y2="27052"/>
                        <a14:foregroundMark x1="3275" y1="22342" x2="3275" y2="22342"/>
                        <a14:foregroundMark x1="3023" y1="27591" x2="3023" y2="27591"/>
                        <a14:foregroundMark x1="2519" y1="22073" x2="2519" y2="22073"/>
                        <a14:foregroundMark x1="21914" y1="7806" x2="31360" y2="6999"/>
                        <a14:foregroundMark x1="28338" y1="3634" x2="28338" y2="3634"/>
                        <a14:foregroundMark x1="89421" y1="62450" x2="92191" y2="66487"/>
                        <a14:foregroundMark x1="94710" y1="70390" x2="95844" y2="72409"/>
                        <a14:foregroundMark x1="83627" y1="85734" x2="74559" y2="90310"/>
                        <a14:foregroundMark x1="70277" y1="93271" x2="66373" y2="93271"/>
                        <a14:foregroundMark x1="73804" y1="96635" x2="73804" y2="9663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167" y="2547457"/>
            <a:ext cx="1151033" cy="107709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32" name="Рисунок 3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74530" y1="83506" x2="65792" y2="84629"/>
                        <a14:foregroundMark x1="65792" y1="84629" x2="60972" y2="81933"/>
                        <a14:foregroundMark x1="71787" y1="85438" x2="71787" y2="85438"/>
                        <a14:foregroundMark x1="73864" y1="83596" x2="70219" y2="85618"/>
                        <a14:foregroundMark x1="70572" y1="86382" x2="65713" y2="85438"/>
                        <a14:foregroundMark x1="68691" y1="86157" x2="63636" y2="85079"/>
                        <a14:foregroundMark x1="67555" y1="86652" x2="63871" y2="85798"/>
                        <a14:foregroundMark x1="71591" y1="85798" x2="66614" y2="86247"/>
                        <a14:foregroundMark x1="69357" y1="86382" x2="69357" y2="86382"/>
                        <a14:foregroundMark x1="68770" y1="86472" x2="68770" y2="86472"/>
                        <a14:foregroundMark x1="69279" y1="86472" x2="69279" y2="86472"/>
                        <a14:foregroundMark x1="25039" y1="17573" x2="25039" y2="17573"/>
                        <a14:foregroundMark x1="25588" y1="16449" x2="25588" y2="16449"/>
                        <a14:backgroundMark x1="25588" y1="16180" x2="25588" y2="161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609" y="2756857"/>
            <a:ext cx="1561356" cy="136129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30" name="Рисунок 2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509" b="94525" l="5724" r="95960">
                        <a14:foregroundMark x1="41751" y1="10628" x2="25253" y2="6602"/>
                        <a14:foregroundMark x1="88889" y1="61836" x2="92256" y2="70048"/>
                        <a14:foregroundMark x1="80135" y1="88567" x2="72727" y2="90499"/>
                        <a14:foregroundMark x1="66330" y1="93881" x2="65825" y2="94525"/>
                        <a14:foregroundMark x1="66667" y1="94364" x2="64478" y2="90982"/>
                        <a14:foregroundMark x1="10943" y1="34461" x2="5724" y2="30596"/>
                        <a14:foregroundMark x1="32155" y1="5797" x2="28620" y2="4509"/>
                        <a14:foregroundMark x1="95960" y1="74557" x2="94781" y2="69726"/>
                        <a14:foregroundMark x1="34926" y1="62676" x2="43015" y2="6866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393" y="2938717"/>
            <a:ext cx="1128152" cy="117943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4" name="Рисунок 3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27068" y1="25020" x2="26747" y2="45498"/>
                        <a14:foregroundMark x1="26747" y1="45498" x2="28916" y2="48207"/>
                        <a14:foregroundMark x1="36466" y1="68685" x2="30522" y2="62948"/>
                        <a14:foregroundMark x1="30522" y1="62948" x2="26586" y2="56016"/>
                        <a14:foregroundMark x1="27229" y1="55936" x2="20402" y2="38645"/>
                        <a14:foregroundMark x1="20402" y1="38645" x2="20562" y2="36016"/>
                        <a14:foregroundMark x1="19116" y1="34661" x2="20028" y2="30652"/>
                        <a14:foregroundMark x1="21268" y1="26773" x2="22972" y2="25020"/>
                        <a14:foregroundMark x1="26265" y1="20558" x2="21445" y2="26932"/>
                        <a14:foregroundMark x1="22972" y1="24940" x2="20898" y2="26932"/>
                        <a14:foregroundMark x1="23454" y1="22709" x2="20996" y2="26773"/>
                        <a14:foregroundMark x1="20964" y1="27092" x2="20964" y2="27092"/>
                        <a14:foregroundMark x1="21205" y1="27012" x2="21205" y2="27012"/>
                        <a14:foregroundMark x1="20884" y1="27092" x2="20884" y2="27092"/>
                        <a14:foregroundMark x1="20964" y1="27012" x2="20964" y2="27012"/>
                        <a14:foregroundMark x1="20964" y1="27171" x2="20964" y2="27171"/>
                        <a14:foregroundMark x1="21124" y1="26773" x2="21124" y2="26773"/>
                        <a14:foregroundMark x1="21124" y1="26534" x2="21124" y2="26534"/>
                        <a14:foregroundMark x1="21124" y1="26773" x2="21124" y2="26773"/>
                        <a14:foregroundMark x1="20964" y1="27171" x2="20964" y2="27171"/>
                        <a14:foregroundMark x1="20964" y1="27092" x2="20964" y2="27092"/>
                        <a14:foregroundMark x1="21124" y1="26773" x2="21124" y2="26773"/>
                        <a14:foregroundMark x1="20964" y1="26693" x2="20964" y2="26693"/>
                        <a14:foregroundMark x1="21205" y1="26534" x2="21205" y2="26534"/>
                        <a14:backgroundMark x1="17912" y1="32191" x2="17912" y2="32191"/>
                        <a14:backgroundMark x1="17349" y1="32908" x2="17349" y2="32908"/>
                        <a14:backgroundMark x1="17430" y1="33227" x2="17751" y2="31394"/>
                        <a14:backgroundMark x1="16707" y1="33227" x2="18876" y2="29084"/>
                        <a14:backgroundMark x1="18474" y1="29801" x2="17269" y2="32510"/>
                        <a14:backgroundMark x1="19036" y1="29880" x2="19036" y2="29880"/>
                        <a14:backgroundMark x1="19197" y1="28207" x2="18554" y2="30199"/>
                        <a14:backgroundMark x1="20402" y1="26932" x2="18956" y2="29084"/>
                        <a14:backgroundMark x1="20321" y1="27570" x2="20321" y2="27570"/>
                        <a14:backgroundMark x1="20402" y1="27649" x2="20321" y2="27331"/>
                        <a14:backgroundMark x1="20562" y1="26932" x2="20562" y2="26932"/>
                        <a14:backgroundMark x1="20562" y1="27251" x2="20562" y2="27251"/>
                        <a14:backgroundMark x1="20964" y1="27012" x2="20964" y2="27012"/>
                        <a14:backgroundMark x1="20723" y1="26773" x2="20723" y2="26773"/>
                        <a14:backgroundMark x1="20425" y1="27092" x2="19116" y2="28446"/>
                        <a14:backgroundMark x1="20964" y1="26693" x2="20964" y2="26693"/>
                      </a14:backgroundRemoval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01" t="13544" r="13576" b="15190"/>
          <a:stretch>
            <a:fillRect/>
          </a:stretch>
        </p:blipFill>
        <p:spPr>
          <a:xfrm>
            <a:off x="9876804" y="2377025"/>
            <a:ext cx="1728193" cy="173580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 noRot="1" noMove="1" noResize="1" noEditPoints="1" noAdjustHandles="1" noChangeArrowheads="1" noChangeShapeType="1"/>
          </p:cNvSpPr>
          <p:nvPr>
            <p:ph idx="13"/>
          </p:nvPr>
        </p:nvSpPr>
        <p:spPr/>
        <p:txBody>
          <a:bodyPr/>
          <a:lstStyle/>
          <a:p>
            <a:r>
              <a:rPr lang="ru-RU" b="1" dirty="0"/>
              <a:t>Вт</a:t>
            </a:r>
            <a:r>
              <a:rPr lang="en-US" b="1" dirty="0"/>
              <a:t>:</a:t>
            </a:r>
            <a:r>
              <a:rPr lang="en-US" dirty="0"/>
              <a:t> 30, 40, 50</a:t>
            </a:r>
            <a:r>
              <a:rPr lang="ru-RU" dirty="0"/>
              <a:t>*</a:t>
            </a:r>
            <a:r>
              <a:rPr lang="en-US" dirty="0"/>
              <a:t>, 65</a:t>
            </a:r>
            <a:r>
              <a:rPr lang="ru-RU" dirty="0"/>
              <a:t>*</a:t>
            </a:r>
            <a:r>
              <a:rPr lang="en-US" dirty="0"/>
              <a:t>, 80</a:t>
            </a:r>
            <a:r>
              <a:rPr lang="ru-RU" dirty="0"/>
              <a:t>*</a:t>
            </a:r>
            <a:r>
              <a:rPr lang="en-US" dirty="0"/>
              <a:t>, 100</a:t>
            </a:r>
            <a:r>
              <a:rPr lang="ru-RU" dirty="0"/>
              <a:t>*</a:t>
            </a:r>
            <a:endParaRPr lang="ru-RU" dirty="0"/>
          </a:p>
          <a:p>
            <a:r>
              <a:rPr lang="ru-RU" b="1" dirty="0"/>
              <a:t>лм</a:t>
            </a:r>
            <a:r>
              <a:rPr lang="en-US" b="1" dirty="0"/>
              <a:t>:</a:t>
            </a:r>
            <a:r>
              <a:rPr lang="en-US" dirty="0"/>
              <a:t> 3 450…10 000</a:t>
            </a:r>
            <a:endParaRPr lang="ru-RU" dirty="0"/>
          </a:p>
          <a:p>
            <a:r>
              <a:rPr lang="ru-RU" b="1" dirty="0"/>
              <a:t>лм/Вт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lang="en-US" dirty="0"/>
              <a:t>100</a:t>
            </a:r>
            <a:endParaRPr lang="en-US" dirty="0"/>
          </a:p>
          <a:p>
            <a:r>
              <a:rPr lang="en-US" b="1" dirty="0"/>
              <a:t>T</a:t>
            </a:r>
            <a:r>
              <a:rPr lang="en-US" b="1" baseline="-25000" dirty="0"/>
              <a:t>[</a:t>
            </a:r>
            <a:r>
              <a:rPr lang="ru-RU" b="1" baseline="-25000" dirty="0"/>
              <a:t>Кельвин</a:t>
            </a:r>
            <a:r>
              <a:rPr lang="en-US" b="1" baseline="-25000" dirty="0"/>
              <a:t>]:</a:t>
            </a:r>
            <a:r>
              <a:rPr lang="en-US" dirty="0"/>
              <a:t> 4000, 6500</a:t>
            </a:r>
            <a:endParaRPr lang="ru-RU" dirty="0"/>
          </a:p>
          <a:p>
            <a:r>
              <a:rPr lang="en-US" b="1" dirty="0"/>
              <a:t>U</a:t>
            </a:r>
            <a:r>
              <a:rPr lang="ru-RU" b="1" baseline="-25000" dirty="0"/>
              <a:t>ВХ</a:t>
            </a:r>
            <a:r>
              <a:rPr lang="en-US" b="1" dirty="0"/>
              <a:t>: </a:t>
            </a:r>
            <a:r>
              <a:rPr lang="en-US" dirty="0"/>
              <a:t>170-250</a:t>
            </a:r>
            <a:r>
              <a:rPr lang="ru-RU" dirty="0"/>
              <a:t>В </a:t>
            </a:r>
            <a:r>
              <a:rPr lang="en-US" dirty="0"/>
              <a:t>~</a:t>
            </a:r>
            <a:r>
              <a:rPr lang="ru-RU" dirty="0"/>
              <a:t> </a:t>
            </a:r>
            <a:r>
              <a:rPr lang="en-US" dirty="0"/>
              <a:t>50</a:t>
            </a:r>
            <a:r>
              <a:rPr lang="ru-RU" dirty="0"/>
              <a:t>Гц</a:t>
            </a:r>
            <a:endParaRPr lang="en-US" dirty="0"/>
          </a:p>
          <a:p>
            <a:r>
              <a:rPr lang="en-US" b="1" dirty="0"/>
              <a:t>CRI</a:t>
            </a:r>
            <a:r>
              <a:rPr lang="ru-RU" b="1" dirty="0"/>
              <a:t> </a:t>
            </a:r>
            <a:r>
              <a:rPr lang="en-US" b="1" dirty="0"/>
              <a:t>/</a:t>
            </a:r>
            <a:r>
              <a:rPr lang="ru-RU" b="1" dirty="0"/>
              <a:t> </a:t>
            </a:r>
            <a:r>
              <a:rPr lang="en-US" b="1" dirty="0"/>
              <a:t>R9: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+ / 5+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Диффузор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матовый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/>
              <a:t>Цоколь</a:t>
            </a:r>
            <a:r>
              <a:rPr lang="en-US" b="1" dirty="0"/>
              <a:t>:</a:t>
            </a:r>
            <a:r>
              <a:rPr lang="en-US" dirty="0"/>
              <a:t> E27, </a:t>
            </a:r>
            <a:r>
              <a:rPr lang="ru-RU" dirty="0"/>
              <a:t>*</a:t>
            </a:r>
            <a:r>
              <a:rPr lang="en-US" dirty="0"/>
              <a:t>E27-E40 (</a:t>
            </a:r>
            <a:r>
              <a:rPr lang="ru-RU" dirty="0"/>
              <a:t>переходник в комплекте)</a:t>
            </a:r>
            <a:endParaRPr lang="ru-RU" dirty="0"/>
          </a:p>
          <a:p>
            <a:endParaRPr lang="en-US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Текст 5"/>
          <p:cNvSpPr>
            <a:spLocks noGrp="1" noRot="1" noMove="1" noResize="1" noEditPoints="1" noAdjustHandles="1" noChangeArrowheads="1" noChangeShapeType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10 SKU</a:t>
            </a:r>
            <a:endParaRPr lang="ru-RU" dirty="0"/>
          </a:p>
        </p:txBody>
      </p:sp>
      <p:sp>
        <p:nvSpPr>
          <p:cNvPr id="7" name="Текст 6"/>
          <p:cNvSpPr>
            <a:spLocks noGrp="1" noRot="1" noMove="1" noResize="1" noEditPoints="1" noAdjustHandles="1" noChangeArrowheads="1" noChangeShapeType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PIN</a:t>
            </a:r>
            <a:endParaRPr lang="ru-RU" dirty="0"/>
          </a:p>
        </p:txBody>
      </p:sp>
      <p:sp>
        <p:nvSpPr>
          <p:cNvPr id="8" name="Текст 7"/>
          <p:cNvSpPr>
            <a:spLocks noGrp="1" noRot="1" noMove="1" noResize="1" noEditPoints="1" noAdjustHandles="1" noChangeArrowheads="1" noChangeShapeType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12 SKU</a:t>
            </a:r>
            <a:endParaRPr lang="ru-RU" dirty="0"/>
          </a:p>
        </p:txBody>
      </p:sp>
      <p:sp>
        <p:nvSpPr>
          <p:cNvPr id="9" name="Текст 8"/>
          <p:cNvSpPr>
            <a:spLocks noGrp="1" noRot="1" noMove="1" noResize="1" noEditPoints="1" noAdjustHandles="1" noChangeArrowheads="1" noChangeShapeType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HW</a:t>
            </a:r>
            <a:endParaRPr lang="ru-RU" dirty="0"/>
          </a:p>
        </p:txBody>
      </p:sp>
      <p:pic>
        <p:nvPicPr>
          <p:cNvPr id="31" name="Рисунок 30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9"/>
          </p:nvPr>
        </p:nvPicPr>
        <p:blipFill>
          <a:blip r:embed="rId1"/>
          <a:srcRect t="17144" b="17144"/>
          <a:stretch>
            <a:fillRect/>
          </a:stretch>
        </p:blipFill>
        <p:spPr>
          <a:prstGeom prst="rect">
            <a:avLst/>
          </a:prstGeom>
          <a:solidFill>
            <a:srgbClr val="E6E6E6"/>
          </a:solidFill>
        </p:spPr>
      </p:pic>
      <p:sp>
        <p:nvSpPr>
          <p:cNvPr id="27" name="Объект 26"/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Вт</a:t>
            </a:r>
            <a:r>
              <a:rPr lang="en-US" b="1" dirty="0"/>
              <a:t>:</a:t>
            </a:r>
            <a:r>
              <a:rPr lang="en-US" dirty="0"/>
              <a:t> 2, 4, 5</a:t>
            </a:r>
            <a:endParaRPr lang="ru-RU" dirty="0"/>
          </a:p>
          <a:p>
            <a:r>
              <a:rPr lang="ru-RU" b="1" dirty="0"/>
              <a:t>лм</a:t>
            </a:r>
            <a:r>
              <a:rPr lang="en-US" b="1" dirty="0"/>
              <a:t>:</a:t>
            </a:r>
            <a:r>
              <a:rPr lang="en-US" dirty="0"/>
              <a:t> 250…700</a:t>
            </a:r>
            <a:endParaRPr lang="ru-RU" dirty="0"/>
          </a:p>
          <a:p>
            <a:r>
              <a:rPr lang="ru-RU" b="1" dirty="0"/>
              <a:t>лм/Вт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≥ </a:t>
            </a:r>
            <a:r>
              <a:rPr lang="en-US" dirty="0"/>
              <a:t>115</a:t>
            </a:r>
            <a:endParaRPr lang="en-US" dirty="0"/>
          </a:p>
          <a:p>
            <a:r>
              <a:rPr lang="en-US" b="1" dirty="0"/>
              <a:t>T</a:t>
            </a:r>
            <a:r>
              <a:rPr lang="en-US" b="1" baseline="-25000" dirty="0"/>
              <a:t>[</a:t>
            </a:r>
            <a:r>
              <a:rPr lang="ru-RU" b="1" baseline="-25000" dirty="0"/>
              <a:t>Кельвин</a:t>
            </a:r>
            <a:r>
              <a:rPr lang="en-US" b="1" baseline="-25000" dirty="0"/>
              <a:t>]:</a:t>
            </a:r>
            <a:r>
              <a:rPr lang="en-US" dirty="0"/>
              <a:t> 2700, 4000</a:t>
            </a:r>
            <a:endParaRPr lang="ru-RU" dirty="0"/>
          </a:p>
          <a:p>
            <a:r>
              <a:rPr lang="en-US" b="1" dirty="0"/>
              <a:t>U</a:t>
            </a:r>
            <a:r>
              <a:rPr lang="ru-RU" b="1" baseline="-25000" dirty="0"/>
              <a:t>ВХ</a:t>
            </a:r>
            <a:r>
              <a:rPr lang="en-US" b="1" dirty="0"/>
              <a:t>: </a:t>
            </a:r>
            <a:r>
              <a:rPr lang="en-US" dirty="0"/>
              <a:t>170-250</a:t>
            </a:r>
            <a:r>
              <a:rPr lang="ru-RU" dirty="0"/>
              <a:t>В </a:t>
            </a:r>
            <a:r>
              <a:rPr lang="en-US" dirty="0"/>
              <a:t>~</a:t>
            </a:r>
            <a:r>
              <a:rPr lang="ru-RU" dirty="0"/>
              <a:t> </a:t>
            </a:r>
            <a:r>
              <a:rPr lang="en-US" dirty="0"/>
              <a:t>50</a:t>
            </a:r>
            <a:r>
              <a:rPr lang="ru-RU" dirty="0"/>
              <a:t>Гц, 220-240В</a:t>
            </a:r>
            <a:r>
              <a:rPr lang="en-US" dirty="0"/>
              <a:t> ~</a:t>
            </a:r>
            <a:r>
              <a:rPr lang="ru-RU" dirty="0"/>
              <a:t> </a:t>
            </a:r>
            <a:r>
              <a:rPr lang="en-US" dirty="0"/>
              <a:t>50</a:t>
            </a:r>
            <a:r>
              <a:rPr lang="ru-RU" dirty="0"/>
              <a:t>Гц, 12В </a:t>
            </a:r>
            <a:r>
              <a:rPr lang="en-US" dirty="0"/>
              <a:t>AC/DC</a:t>
            </a:r>
            <a:endParaRPr lang="en-US" dirty="0"/>
          </a:p>
          <a:p>
            <a:r>
              <a:rPr lang="en-US" b="1" dirty="0"/>
              <a:t>CRI</a:t>
            </a:r>
            <a:r>
              <a:rPr lang="ru-RU" b="1" dirty="0"/>
              <a:t> </a:t>
            </a:r>
            <a:r>
              <a:rPr lang="en-US" b="1" dirty="0"/>
              <a:t>/</a:t>
            </a:r>
            <a:r>
              <a:rPr lang="ru-RU" b="1" dirty="0"/>
              <a:t> </a:t>
            </a:r>
            <a:r>
              <a:rPr lang="en-US" b="1" dirty="0"/>
              <a:t>R9:</a:t>
            </a:r>
            <a:r>
              <a:rPr lang="en-US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95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50+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Диффузор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прозрачный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/>
              <a:t>Цоколь</a:t>
            </a:r>
            <a:r>
              <a:rPr lang="en-US" b="1" dirty="0"/>
              <a:t>:</a:t>
            </a:r>
            <a:r>
              <a:rPr lang="en-US" dirty="0"/>
              <a:t> G4, G9</a:t>
            </a:r>
            <a:endParaRPr lang="ru-RU" dirty="0"/>
          </a:p>
          <a:p>
            <a:endParaRPr lang="en-US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3" name="Рисунок 32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20"/>
          </p:nvPr>
        </p:nvPicPr>
        <p:blipFill>
          <a:blip r:embed="rId1"/>
          <a:srcRect t="17144" b="17144"/>
          <a:stretch>
            <a:fillRect/>
          </a:stretch>
        </p:blipFill>
        <p:spPr>
          <a:prstGeom prst="rect">
            <a:avLst/>
          </a:prstGeom>
          <a:solidFill>
            <a:srgbClr val="E6E6E6"/>
          </a:solidFill>
        </p:spPr>
      </p:pic>
      <p:pic>
        <p:nvPicPr>
          <p:cNvPr id="35" name="Рисунок 3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8" b="98667" l="5683" r="94256">
                        <a14:foregroundMark x1="43792" y1="86828" x2="49599" y2="95596"/>
                        <a14:foregroundMark x1="52193" y1="98747" x2="52193" y2="95475"/>
                        <a14:foregroundMark x1="92712" y1="57293" x2="91044" y2="22101"/>
                        <a14:foregroundMark x1="91044" y1="22101" x2="86720" y2="12606"/>
                        <a14:foregroundMark x1="86720" y1="12606" x2="69364" y2="4929"/>
                        <a14:foregroundMark x1="69364" y1="4929" x2="42495" y2="3879"/>
                        <a14:foregroundMark x1="42495" y1="3879" x2="26127" y2="7313"/>
                        <a14:foregroundMark x1="26127" y1="7313" x2="13959" y2="13212"/>
                        <a14:foregroundMark x1="13959" y1="13212" x2="5744" y2="33616"/>
                        <a14:foregroundMark x1="5744" y1="33616" x2="9883" y2="56929"/>
                        <a14:foregroundMark x1="9883" y1="56929" x2="9883" y2="56929"/>
                        <a14:foregroundMark x1="37183" y1="21657" x2="40581" y2="23232"/>
                        <a14:foregroundMark x1="75046" y1="31071" x2="57319" y2="17051"/>
                        <a14:foregroundMark x1="57319" y1="17051" x2="42372" y2="12606"/>
                        <a14:foregroundMark x1="55405" y1="6707" x2="39345" y2="4202"/>
                        <a14:foregroundMark x1="93947" y1="14424" x2="94317" y2="24000"/>
                        <a14:backgroundMark x1="55837" y1="283" x2="51204" y2="525"/>
                        <a14:backgroundMark x1="49228" y1="646" x2="46201" y2="0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0765" y="2492896"/>
            <a:ext cx="875947" cy="133936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37" name="Рисунок 3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81" b="97455" l="5136" r="95589">
                        <a14:foregroundMark x1="48580" y1="85980" x2="48822" y2="97455"/>
                        <a14:foregroundMark x1="48822" y1="97455" x2="49245" y2="97010"/>
                        <a14:foregroundMark x1="89849" y1="56323" x2="91964" y2="40566"/>
                        <a14:foregroundMark x1="91964" y1="40566" x2="85076" y2="23960"/>
                        <a14:foregroundMark x1="85076" y1="23960" x2="65680" y2="12727"/>
                        <a14:foregroundMark x1="65680" y1="12727" x2="43746" y2="9455"/>
                        <a14:foregroundMark x1="43746" y1="9455" x2="18973" y2="13253"/>
                        <a14:foregroundMark x1="18973" y1="13253" x2="9426" y2="25495"/>
                        <a14:foregroundMark x1="9426" y1="25495" x2="9789" y2="54869"/>
                        <a14:foregroundMark x1="95106" y1="43636" x2="84532" y2="12970"/>
                        <a14:foregroundMark x1="84532" y1="12970" x2="75952" y2="9293"/>
                        <a14:foregroundMark x1="79456" y1="8404" x2="40060" y2="3960"/>
                        <a14:foregroundMark x1="40060" y1="3960" x2="23082" y2="7434"/>
                        <a14:foregroundMark x1="23082" y1="7434" x2="6707" y2="18707"/>
                        <a14:foregroundMark x1="6707" y1="18707" x2="5136" y2="32727"/>
                        <a14:foregroundMark x1="40000" y1="9576" x2="45076" y2="4121"/>
                        <a14:foregroundMark x1="95589" y1="41414" x2="95589" y2="41414"/>
                        <a14:backgroundMark x1="41994" y1="889" x2="41994" y2="889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806" y="2452486"/>
            <a:ext cx="1123260" cy="1679851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9" name="Рисунок 3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96" b="96740" l="6563" r="93542">
                        <a14:foregroundMark x1="45208" y1="71391" x2="55104" y2="45908"/>
                        <a14:foregroundMark x1="55104" y1="45908" x2="55104" y2="45908"/>
                        <a14:foregroundMark x1="26354" y1="47106" x2="43229" y2="20625"/>
                        <a14:foregroundMark x1="47396" y1="86094" x2="48646" y2="96740"/>
                        <a14:foregroundMark x1="42500" y1="93613" x2="43333" y2="90153"/>
                        <a14:foregroundMark x1="68958" y1="65536" x2="88021" y2="53826"/>
                        <a14:foregroundMark x1="71563" y1="43446" x2="72188" y2="64338"/>
                        <a14:foregroundMark x1="76771" y1="43979" x2="85833" y2="52894"/>
                        <a14:foregroundMark x1="85833" y1="52894" x2="85208" y2="55156"/>
                        <a14:foregroundMark x1="92813" y1="62009" x2="92604" y2="51564"/>
                        <a14:foregroundMark x1="90104" y1="43713" x2="83333" y2="31737"/>
                        <a14:foregroundMark x1="83333" y1="31737" x2="49896" y2="19561"/>
                        <a14:foregroundMark x1="49896" y1="19561" x2="22396" y2="22888"/>
                        <a14:foregroundMark x1="22396" y1="22888" x2="15521" y2="38789"/>
                        <a14:foregroundMark x1="15521" y1="38789" x2="29479" y2="51231"/>
                        <a14:foregroundMark x1="29479" y1="51231" x2="39375" y2="54691"/>
                        <a14:foregroundMark x1="78750" y1="32402" x2="76979" y2="20625"/>
                        <a14:foregroundMark x1="76979" y1="20625" x2="56563" y2="9847"/>
                        <a14:foregroundMark x1="48542" y1="12708" x2="27813" y2="17498"/>
                        <a14:foregroundMark x1="27813" y1="17498" x2="13021" y2="31737"/>
                        <a14:foregroundMark x1="13021" y1="31737" x2="10729" y2="59947"/>
                        <a14:foregroundMark x1="10729" y1="59947" x2="27708" y2="66001"/>
                        <a14:foregroundMark x1="11771" y1="66933" x2="9896" y2="40852"/>
                        <a14:foregroundMark x1="12604" y1="28876" x2="23333" y2="11577"/>
                        <a14:foregroundMark x1="23333" y1="11577" x2="60417" y2="8583"/>
                        <a14:foregroundMark x1="60417" y1="8583" x2="79375" y2="10645"/>
                        <a14:foregroundMark x1="79375" y1="10645" x2="87813" y2="15303"/>
                        <a14:foregroundMark x1="72292" y1="6454" x2="49479" y2="4325"/>
                        <a14:foregroundMark x1="49479" y1="4325" x2="35625" y2="6121"/>
                        <a14:foregroundMark x1="35625" y1="6121" x2="19688" y2="12043"/>
                        <a14:foregroundMark x1="19688" y1="12043" x2="8854" y2="26414"/>
                        <a14:foregroundMark x1="79479" y1="5921" x2="46458" y2="3925"/>
                        <a14:foregroundMark x1="46458" y1="3925" x2="33438" y2="5389"/>
                        <a14:foregroundMark x1="67396" y1="42116" x2="73958" y2="63673"/>
                        <a14:foregroundMark x1="75833" y1="47572" x2="75833" y2="62209"/>
                        <a14:foregroundMark x1="66250" y1="53626" x2="66250" y2="66467"/>
                        <a14:foregroundMark x1="38646" y1="50166" x2="34896" y2="58417"/>
                        <a14:foregroundMark x1="34896" y1="58417" x2="34479" y2="69328"/>
                        <a14:foregroundMark x1="34479" y1="69328" x2="35938" y2="70858"/>
                        <a14:foregroundMark x1="35833" y1="70991" x2="48646" y2="83367"/>
                        <a14:foregroundMark x1="50625" y1="94744" x2="55937" y2="86361"/>
                        <a14:foregroundMark x1="51146" y1="88024" x2="51146" y2="92482"/>
                        <a14:foregroundMark x1="51771" y1="95476" x2="58854" y2="88689"/>
                        <a14:foregroundMark x1="55313" y1="89554" x2="54063" y2="94611"/>
                        <a14:foregroundMark x1="44063" y1="87891" x2="45208" y2="91683"/>
                        <a14:foregroundMark x1="50625" y1="81637" x2="52500" y2="82236"/>
                        <a14:foregroundMark x1="44688" y1="92216" x2="44792" y2="94810"/>
                        <a14:foregroundMark x1="44063" y1="94810" x2="42292" y2="94544"/>
                        <a14:foregroundMark x1="37083" y1="2994" x2="23750" y2="4857"/>
                        <a14:foregroundMark x1="23750" y1="4857" x2="11458" y2="9714"/>
                        <a14:foregroundMark x1="11458" y1="9714" x2="7396" y2="17299"/>
                        <a14:foregroundMark x1="7396" y1="17299" x2="7813" y2="28876"/>
                        <a14:foregroundMark x1="26771" y1="51497" x2="31771" y2="61011"/>
                        <a14:foregroundMark x1="90729" y1="42315" x2="92292" y2="51031"/>
                        <a14:foregroundMark x1="93542" y1="43513" x2="93542" y2="43513"/>
                        <a14:foregroundMark x1="57292" y1="89887" x2="55833" y2="93347"/>
                        <a14:foregroundMark x1="56979" y1="92282" x2="52917" y2="96208"/>
                        <a14:foregroundMark x1="45313" y1="95742" x2="53438" y2="95675"/>
                        <a14:foregroundMark x1="19688" y1="55023" x2="19688" y2="55023"/>
                        <a14:foregroundMark x1="8958" y1="43580" x2="8958" y2="43580"/>
                        <a14:foregroundMark x1="8646" y1="42848" x2="8646" y2="60346"/>
                        <a14:foregroundMark x1="8438" y1="61277" x2="11563" y2="66933"/>
                        <a14:foregroundMark x1="10833" y1="66201" x2="8542" y2="62209"/>
                        <a14:foregroundMark x1="7396" y1="34531" x2="7813" y2="59348"/>
                        <a14:foregroundMark x1="7813" y1="59348" x2="11458" y2="66534"/>
                        <a14:foregroundMark x1="11458" y1="66534" x2="12188" y2="66667"/>
                        <a14:foregroundMark x1="49271" y1="2196" x2="24063" y2="4990"/>
                        <a14:foregroundMark x1="24063" y1="4990" x2="13750" y2="7984"/>
                        <a14:foregroundMark x1="13750" y1="7984" x2="8542" y2="14438"/>
                        <a14:foregroundMark x1="8542" y1="14438" x2="7813" y2="55955"/>
                        <a14:foregroundMark x1="7813" y1="55955" x2="9792" y2="64338"/>
                        <a14:foregroundMark x1="9792" y1="64338" x2="12708" y2="66401"/>
                        <a14:foregroundMark x1="9167" y1="15768" x2="7604" y2="62675"/>
                        <a14:foregroundMark x1="7604" y1="62675" x2="11875" y2="67399"/>
                        <a14:foregroundMark x1="6563" y1="44910" x2="6563" y2="44910"/>
                        <a14:foregroundMark x1="7187" y1="39654" x2="8125" y2="36194"/>
                        <a14:backgroundMark x1="30417" y1="865" x2="30417" y2="865"/>
                        <a14:backgroundMark x1="36250" y1="1264" x2="36250" y2="1264"/>
                        <a14:backgroundMark x1="29896" y1="1264" x2="47083" y2="200"/>
                        <a14:backgroundMark x1="74896" y1="998" x2="54792" y2="67"/>
                        <a14:backgroundMark x1="54792" y1="67" x2="55313" y2="66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56" y="2072209"/>
            <a:ext cx="1315851" cy="206012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1" name="Рисунок 4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046" b="99492" l="0" r="94907">
                        <a14:foregroundMark x1="77778" y1="10660" x2="45833" y2="8968"/>
                        <a14:foregroundMark x1="60648" y1="3046" x2="27778" y2="4907"/>
                        <a14:foregroundMark x1="27778" y1="4907" x2="14352" y2="12014"/>
                        <a14:foregroundMark x1="14352" y1="12014" x2="6944" y2="47377"/>
                        <a14:foregroundMark x1="14352" y1="29949" x2="43981" y2="56176"/>
                        <a14:foregroundMark x1="33333" y1="25719" x2="69907" y2="60575"/>
                        <a14:foregroundMark x1="84722" y1="27750" x2="81019" y2="61421"/>
                        <a14:foregroundMark x1="89352" y1="53638" x2="89352" y2="71743"/>
                        <a14:foregroundMark x1="89352" y1="71743" x2="49074" y2="78173"/>
                        <a14:foregroundMark x1="49074" y1="78173" x2="12037" y2="79188"/>
                        <a14:foregroundMark x1="6019" y1="17428" x2="2315" y2="24873"/>
                        <a14:foregroundMark x1="0" y1="31641" x2="3241" y2="28934"/>
                        <a14:foregroundMark x1="89352" y1="22166" x2="94907" y2="48223"/>
                        <a14:foregroundMark x1="98148" y1="30626" x2="96759" y2="16413"/>
                        <a14:foregroundMark x1="96759" y1="16413" x2="87500" y2="9814"/>
                        <a14:foregroundMark x1="85185" y1="5584" x2="57407" y2="3046"/>
                        <a14:foregroundMark x1="57407" y1="3046" x2="47222" y2="3046"/>
                        <a14:foregroundMark x1="37500" y1="82741" x2="39352" y2="85110"/>
                        <a14:foregroundMark x1="60185" y1="83080" x2="61111" y2="99323"/>
                        <a14:foregroundMark x1="38426" y1="84433" x2="39815" y2="98985"/>
                        <a14:foregroundMark x1="37963" y1="92386" x2="37500" y2="95939"/>
                        <a14:foregroundMark x1="37963" y1="96447" x2="37500" y2="99323"/>
                        <a14:foregroundMark x1="58796" y1="95770" x2="59259" y2="994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308" y="2307953"/>
            <a:ext cx="653659" cy="178848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7" name="Рисунок 4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103" b="97038" l="9886" r="89734">
                        <a14:foregroundMark x1="12167" y1="10155" x2="41065" y2="5924"/>
                        <a14:foregroundMark x1="41065" y1="5924" x2="67300" y2="7334"/>
                        <a14:foregroundMark x1="67300" y1="7334" x2="75665" y2="9732"/>
                        <a14:foregroundMark x1="64639" y1="4513" x2="50570" y2="3385"/>
                        <a14:foregroundMark x1="64259" y1="89986" x2="64259" y2="91678"/>
                        <a14:foregroundMark x1="37643" y1="90691" x2="37859" y2="91493"/>
                        <a14:foregroundMark x1="85171" y1="44570" x2="80608" y2="70522"/>
                        <a14:foregroundMark x1="65089" y1="91819" x2="65461" y2="92017"/>
                        <a14:foregroundMark x1="63498" y1="90973" x2="65089" y2="91819"/>
                        <a14:foregroundMark x1="76581" y1="92243" x2="77567" y2="89422"/>
                        <a14:foregroundMark x1="76531" y1="92384" x2="76581" y2="92243"/>
                        <a14:foregroundMark x1="76498" y1="92479" x2="76531" y2="92384"/>
                        <a14:foregroundMark x1="35245" y1="90395" x2="38403" y2="90127"/>
                        <a14:foregroundMark x1="25095" y1="91255" x2="27451" y2="91055"/>
                        <a14:foregroundMark x1="25589" y1="92102" x2="25649" y2="92323"/>
                        <a14:foregroundMark x1="25551" y1="91961" x2="25589" y2="92102"/>
                        <a14:foregroundMark x1="25475" y1="91678" x2="25551" y2="91961"/>
                        <a14:foregroundMark x1="36360" y1="95986" x2="36882" y2="96192"/>
                        <a14:foregroundMark x1="32117" y1="94310" x2="32596" y2="94499"/>
                        <a14:foregroundMark x1="26169" y1="91961" x2="26650" y2="92151"/>
                        <a14:foregroundMark x1="25095" y1="91537" x2="26169" y2="91961"/>
                        <a14:foregroundMark x1="75560" y1="92088" x2="76806" y2="92102"/>
                        <a14:foregroundMark x1="64259" y1="91961" x2="67226" y2="91994"/>
                        <a14:foregroundMark x1="76939" y1="93841" x2="76412" y2="94456"/>
                        <a14:foregroundMark x1="77947" y1="92666" x2="76984" y2="93789"/>
                        <a14:foregroundMark x1="71973" y1="96192" x2="71361" y2="96298"/>
                        <a14:foregroundMark x1="72786" y1="96051" x2="71973" y2="96192"/>
                        <a14:foregroundMark x1="73122" y1="95993" x2="72786" y2="96051"/>
                        <a14:foregroundMark x1="70877" y1="96660" x2="69582" y2="96756"/>
                        <a14:foregroundMark x1="73767" y1="96446" x2="72254" y2="96558"/>
                        <a14:foregroundMark x1="76231" y1="96263" x2="74617" y2="96383"/>
                        <a14:foregroundMark x1="77186" y1="93653" x2="77186" y2="92525"/>
                        <a14:foregroundMark x1="78707" y1="93935" x2="77947" y2="95487"/>
                        <a14:foregroundMark x1="64850" y1="96051" x2="65019" y2="96333"/>
                        <a14:foregroundMark x1="63980" y1="94599" x2="64850" y2="96051"/>
                        <a14:foregroundMark x1="62738" y1="92525" x2="62811" y2="92647"/>
                        <a14:foregroundMark x1="75727" y1="96615" x2="75665" y2="96756"/>
                        <a14:foregroundMark x1="75909" y1="96198" x2="75727" y2="96615"/>
                        <a14:foregroundMark x1="76940" y1="93841" x2="76653" y2="94497"/>
                        <a14:foregroundMark x1="77576" y1="92384" x2="76969" y2="93774"/>
                        <a14:foregroundMark x1="77638" y1="92243" x2="77576" y2="92384"/>
                        <a14:foregroundMark x1="77947" y1="91537" x2="77638" y2="92243"/>
                        <a14:foregroundMark x1="71103" y1="96897" x2="70342" y2="96897"/>
                        <a14:backgroundMark x1="33080" y1="93230" x2="33080" y2="93230"/>
                        <a14:backgroundMark x1="31559" y1="92666" x2="31559" y2="92666"/>
                        <a14:backgroundMark x1="31179" y1="92666" x2="30798" y2="93935"/>
                        <a14:backgroundMark x1="31559" y1="92102" x2="33080" y2="94217"/>
                        <a14:backgroundMark x1="31559" y1="95628" x2="33080" y2="92807"/>
                        <a14:backgroundMark x1="34221" y1="94922" x2="33460" y2="95487"/>
                        <a14:backgroundMark x1="33840" y1="94922" x2="33840" y2="94922"/>
                        <a14:backgroundMark x1="32700" y1="94499" x2="32700" y2="95063"/>
                        <a14:backgroundMark x1="32319" y1="94640" x2="32319" y2="94640"/>
                        <a14:backgroundMark x1="29278" y1="91961" x2="33080" y2="91819"/>
                        <a14:backgroundMark x1="35741" y1="91678" x2="34601" y2="91961"/>
                        <a14:backgroundMark x1="27757" y1="91961" x2="29278" y2="93089"/>
                        <a14:backgroundMark x1="32319" y1="94640" x2="32319" y2="94640"/>
                        <a14:backgroundMark x1="31179" y1="94076" x2="31179" y2="94076"/>
                        <a14:backgroundMark x1="32319" y1="94217" x2="32319" y2="94217"/>
                        <a14:backgroundMark x1="33080" y1="94499" x2="33080" y2="94499"/>
                        <a14:backgroundMark x1="36122" y1="95769" x2="36122" y2="95769"/>
                        <a14:backgroundMark x1="26996" y1="91255" x2="26996" y2="91255"/>
                        <a14:backgroundMark x1="28137" y1="91537" x2="28137" y2="91537"/>
                        <a14:backgroundMark x1="28137" y1="91114" x2="28137" y2="91114"/>
                        <a14:backgroundMark x1="27757" y1="91396" x2="27757" y2="91396"/>
                        <a14:backgroundMark x1="26996" y1="91961" x2="26996" y2="91961"/>
                        <a14:backgroundMark x1="26996" y1="92102" x2="26996" y2="92102"/>
                        <a14:backgroundMark x1="26996" y1="92525" x2="26996" y2="92525"/>
                        <a14:backgroundMark x1="69202" y1="94076" x2="69202" y2="94076"/>
                        <a14:backgroundMark x1="67681" y1="92666" x2="68821" y2="94076"/>
                        <a14:backgroundMark x1="71483" y1="94217" x2="70342" y2="95205"/>
                        <a14:backgroundMark x1="73384" y1="93935" x2="72243" y2="94781"/>
                        <a14:backgroundMark x1="68821" y1="92102" x2="69202" y2="92666"/>
                        <a14:backgroundMark x1="68061" y1="91961" x2="68821" y2="92666"/>
                        <a14:backgroundMark x1="66540" y1="92384" x2="66540" y2="92384"/>
                        <a14:backgroundMark x1="66920" y1="91819" x2="66920" y2="91819"/>
                        <a14:backgroundMark x1="66540" y1="92384" x2="66540" y2="92384"/>
                        <a14:backgroundMark x1="66540" y1="92102" x2="66540" y2="92102"/>
                        <a14:backgroundMark x1="74905" y1="92243" x2="74905" y2="92243"/>
                        <a14:backgroundMark x1="74905" y1="92384" x2="74905" y2="92384"/>
                        <a14:backgroundMark x1="72243" y1="95910" x2="72243" y2="95910"/>
                        <a14:backgroundMark x1="73384" y1="95910" x2="73384" y2="95910"/>
                        <a14:backgroundMark x1="71103" y1="96051" x2="71103" y2="96051"/>
                        <a14:backgroundMark x1="71103" y1="96615" x2="71103" y2="96615"/>
                        <a14:backgroundMark x1="71483" y1="96333" x2="70722" y2="96615"/>
                        <a14:backgroundMark x1="74144" y1="96051" x2="73004" y2="95910"/>
                        <a14:backgroundMark x1="74905" y1="95063" x2="73764" y2="95769"/>
                        <a14:backgroundMark x1="67681" y1="92102" x2="67681" y2="92102"/>
                        <a14:backgroundMark x1="67300" y1="92102" x2="67300" y2="92102"/>
                        <a14:backgroundMark x1="67300" y1="91961" x2="70342" y2="92384"/>
                        <a14:backgroundMark x1="75285" y1="92102" x2="74905" y2="91819"/>
                        <a14:backgroundMark x1="72624" y1="96192" x2="72624" y2="961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304" y="1942016"/>
            <a:ext cx="798398" cy="215233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39816" y="3075057"/>
            <a:ext cx="331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VALUE Gen4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8" name="Рисунок 37" descr="Черно-белый рисунок слон"/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3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9" r="43469"/>
          <a:stretch>
            <a:fillRect/>
          </a:stretch>
        </p:blipFill>
        <p:spPr>
          <a:xfrm>
            <a:off x="0" y="0"/>
            <a:ext cx="4511824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24" t="9449" r="30127" b="9702"/>
          <a:stretch>
            <a:fillRect/>
          </a:stretch>
        </p:blipFill>
        <p:spPr>
          <a:xfrm>
            <a:off x="6714262" y="116632"/>
            <a:ext cx="1037922" cy="216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8" t="9051" r="30050" b="9051"/>
          <a:stretch>
            <a:fillRect/>
          </a:stretch>
        </p:blipFill>
        <p:spPr>
          <a:xfrm>
            <a:off x="5692994" y="137447"/>
            <a:ext cx="1023639" cy="2160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t="9051" r="30050" b="10100"/>
          <a:stretch>
            <a:fillRect/>
          </a:stretch>
        </p:blipFill>
        <p:spPr>
          <a:xfrm>
            <a:off x="4654957" y="137447"/>
            <a:ext cx="1038037" cy="21602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5" t="19551" r="36555" b="7709"/>
          <a:stretch>
            <a:fillRect/>
          </a:stretch>
        </p:blipFill>
        <p:spPr>
          <a:xfrm>
            <a:off x="5406261" y="2387366"/>
            <a:ext cx="748289" cy="2160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52" t="18900" r="37148" b="8651"/>
          <a:stretch>
            <a:fillRect/>
          </a:stretch>
        </p:blipFill>
        <p:spPr>
          <a:xfrm>
            <a:off x="4654957" y="2387366"/>
            <a:ext cx="751304" cy="216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0" t="19950" r="37001" b="7602"/>
          <a:stretch>
            <a:fillRect/>
          </a:stretch>
        </p:blipFill>
        <p:spPr>
          <a:xfrm>
            <a:off x="6154550" y="2397383"/>
            <a:ext cx="751304" cy="2160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5" t="17539" r="23566" b="11062"/>
          <a:stretch>
            <a:fillRect/>
          </a:stretch>
        </p:blipFill>
        <p:spPr>
          <a:xfrm>
            <a:off x="10012316" y="2597797"/>
            <a:ext cx="1448470" cy="2052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0" t="18500" r="23750" b="10101"/>
          <a:stretch>
            <a:fillRect/>
          </a:stretch>
        </p:blipFill>
        <p:spPr>
          <a:xfrm>
            <a:off x="7074640" y="2505383"/>
            <a:ext cx="1448470" cy="205200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0" t="17451" r="23750" b="10100"/>
          <a:stretch>
            <a:fillRect/>
          </a:stretch>
        </p:blipFill>
        <p:spPr>
          <a:xfrm>
            <a:off x="8553973" y="2601136"/>
            <a:ext cx="1427480" cy="205200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6" t="24801" r="30310" b="15351"/>
          <a:stretch>
            <a:fillRect/>
          </a:stretch>
        </p:blipFill>
        <p:spPr>
          <a:xfrm>
            <a:off x="7023000" y="4736142"/>
            <a:ext cx="1154634" cy="1872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1" t="24889" r="30424" b="15262"/>
          <a:stretch>
            <a:fillRect/>
          </a:stretch>
        </p:blipFill>
        <p:spPr>
          <a:xfrm>
            <a:off x="4654957" y="4736142"/>
            <a:ext cx="1160590" cy="18720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7" t="24827" r="29488" b="15127"/>
          <a:stretch>
            <a:fillRect/>
          </a:stretch>
        </p:blipFill>
        <p:spPr>
          <a:xfrm>
            <a:off x="5834090" y="4736142"/>
            <a:ext cx="1193567" cy="1872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5" t="25851" r="29000" b="9775"/>
          <a:stretch>
            <a:fillRect/>
          </a:stretch>
        </p:blipFill>
        <p:spPr>
          <a:xfrm>
            <a:off x="10252296" y="5148365"/>
            <a:ext cx="916570" cy="144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9" t="25126" r="29377" b="9776"/>
          <a:stretch>
            <a:fillRect/>
          </a:stretch>
        </p:blipFill>
        <p:spPr>
          <a:xfrm>
            <a:off x="11192876" y="5148365"/>
            <a:ext cx="906367" cy="144000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5" t="25850" r="29000" b="9051"/>
          <a:stretch>
            <a:fillRect/>
          </a:stretch>
        </p:blipFill>
        <p:spPr>
          <a:xfrm>
            <a:off x="9279961" y="5149808"/>
            <a:ext cx="906367" cy="144000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5" t="25850" r="29135" b="9051"/>
          <a:stretch>
            <a:fillRect/>
          </a:stretch>
        </p:blipFill>
        <p:spPr>
          <a:xfrm>
            <a:off x="8357877" y="5149808"/>
            <a:ext cx="903387" cy="144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THINKCELLSHAPEDONOTDELETE" val="tNjYvEipYRlartBXnPbYg_g"/>
</p:tagLst>
</file>

<file path=ppt/tags/tag2.xml><?xml version="1.0" encoding="utf-8"?>
<p:tagLst xmlns:p="http://schemas.openxmlformats.org/presentationml/2006/main">
  <p:tag name="THINKCELLSHAPEDONOTDELETE" val="tNjYvEipYRlartBXnPbYg_g"/>
</p:tagLst>
</file>

<file path=ppt/tags/tag3.xml><?xml version="1.0" encoding="utf-8"?>
<p:tagLst xmlns:p="http://schemas.openxmlformats.org/presentationml/2006/main">
  <p:tag name="THINKCELLSHAPEDONOTDELETE" val="tNjYvEipYRlartBXnPbYg_g"/>
</p:tagLst>
</file>

<file path=ppt/tags/tag4.xml><?xml version="1.0" encoding="utf-8"?>
<p:tagLst xmlns:p="http://schemas.openxmlformats.org/presentationml/2006/main">
  <p:tag name="THINKCELLSHAPEDONOTDELETE" val="tBMbcyLT4SP6K3QGT3wzs2g"/>
</p:tagLst>
</file>

<file path=ppt/tags/tag5.xml><?xml version="1.0" encoding="utf-8"?>
<p:tagLst xmlns:p="http://schemas.openxmlformats.org/presentationml/2006/main">
  <p:tag name="THINKCELLSHAPEDONOTDELETE" val="tCC93X01SQ7usGa8NWeQzew"/>
</p:tagLst>
</file>

<file path=ppt/tags/tag6.xml><?xml version="1.0" encoding="utf-8"?>
<p:tagLst xmlns:p="http://schemas.openxmlformats.org/presentationml/2006/main">
  <p:tag name="THINKCELLSHAPEDONOTDELETE" val="tMdeSoRDCTh.FpyVirY3z5A"/>
</p:tagLst>
</file>

<file path=ppt/tags/tag7.xml><?xml version="1.0" encoding="utf-8"?>
<p:tagLst xmlns:p="http://schemas.openxmlformats.org/presentationml/2006/main">
  <p:tag name="THINKCELLSHAPEDONOTDELETE" val="tkxSBxD_oTdKpquzhlUYsTw"/>
</p:tagLst>
</file>

<file path=ppt/tags/tag8.xml><?xml version="1.0" encoding="utf-8"?>
<p:tagLst xmlns:p="http://schemas.openxmlformats.org/presentationml/2006/main">
  <p:tag name="THINKCELLSHAPEDONOTDELETE" val="tYRgmZ3WgSPW6bAB6yOVogw"/>
</p:tagLst>
</file>

<file path=ppt/theme/theme1.xml><?xml version="1.0" encoding="utf-8"?>
<a:theme xmlns:a="http://schemas.openxmlformats.org/drawingml/2006/main" name="старая Тема1">
  <a:themeElements>
    <a:clrScheme name="Custom 6">
      <a:dk1>
        <a:sysClr val="windowText" lastClr="000000"/>
      </a:dk1>
      <a:lt1>
        <a:sysClr val="window" lastClr="FFFFFF"/>
      </a:lt1>
      <a:dk2>
        <a:srgbClr val="6F6F6F"/>
      </a:dk2>
      <a:lt2>
        <a:srgbClr val="E6E6E6"/>
      </a:lt2>
      <a:accent1>
        <a:srgbClr val="FF6600"/>
      </a:accent1>
      <a:accent2>
        <a:srgbClr val="9C9E9F"/>
      </a:accent2>
      <a:accent3>
        <a:srgbClr val="CBCBCB"/>
      </a:accent3>
      <a:accent4>
        <a:srgbClr val="FF8555"/>
      </a:accent4>
      <a:accent5>
        <a:srgbClr val="FFA37E"/>
      </a:accent5>
      <a:accent6>
        <a:srgbClr val="FFC2A9"/>
      </a:accent6>
      <a:hlink>
        <a:srgbClr val="000000"/>
      </a:hlink>
      <a:folHlink>
        <a:srgbClr val="000000"/>
      </a:folHlink>
    </a:clrScheme>
    <a:fontScheme name="Другая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</a:ln>
      </a:spPr>
      <a:bodyPr wrap="square" rtlCol="0" anchor="ctr">
        <a:noAutofit/>
      </a:bodyPr>
      <a:lstStyle>
        <a:defPPr algn="ctr">
          <a:defRPr sz="1600" dirty="0" err="1" smtClean="0"/>
        </a:defPPr>
      </a:lstStyle>
    </a:spDef>
    <a:lnDef>
      <a:spPr bwMode="gray"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custClrLst>
    <a:custClr name="Green">
      <a:srgbClr val="9ECC14"/>
    </a:custClr>
    <a:custClr name="Turquoise">
      <a:srgbClr val="00A9B2"/>
    </a:custClr>
    <a:custClr name="Purple">
      <a:srgbClr val="5D305B"/>
    </a:custClr>
    <a:custClr name="Yellow">
      <a:srgbClr val="FFAB00"/>
    </a:custClr>
    <a:custClr name="Blue">
      <a:srgbClr val="91BED4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58B1BA729E89F41B45A0CAE91FCC4FC" ma:contentTypeVersion="1" ma:contentTypeDescription="Создание документа." ma:contentTypeScope="" ma:versionID="28ce2c7de551100906422a36709495f4">
  <xsd:schema xmlns:xsd="http://www.w3.org/2001/XMLSchema" xmlns:xs="http://www.w3.org/2001/XMLSchema" xmlns:p="http://schemas.microsoft.com/office/2006/metadata/properties" xmlns:ns2="84b75b5b-205a-4e3e-ae01-f59ac1dc8abe" targetNamespace="http://schemas.microsoft.com/office/2006/metadata/properties" ma:root="true" ma:fieldsID="d92db3e2363b8775cc3c2b0567804434" ns2:_="">
    <xsd:import namespace="84b75b5b-205a-4e3e-ae01-f59ac1dc8abe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b75b5b-205a-4e3e-ae01-f59ac1dc8ab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9.xml><?xml version="1.0" encoding="utf-8"?>
<ds:datastoreItem xmlns:ds="http://schemas.openxmlformats.org/officeDocument/2006/customXml" ds:itemID="{93BDEE19-E289-4259-8DEE-87B36A43FC2F}">
  <ds:schemaRefs/>
</ds:datastoreItem>
</file>

<file path=customXml/itemProps10.xml><?xml version="1.0" encoding="utf-8"?>
<ds:datastoreItem xmlns:ds="http://schemas.openxmlformats.org/officeDocument/2006/customXml" ds:itemID="{B49DAB9E-4065-4110-A360-7A55573C21D6}">
  <ds:schemaRefs/>
</ds:datastoreItem>
</file>

<file path=customXml/itemProps11.xml><?xml version="1.0" encoding="utf-8"?>
<ds:datastoreItem xmlns:ds="http://schemas.openxmlformats.org/officeDocument/2006/customXml" ds:itemID="{7437F6FF-5069-47B9-940E-1CD484B8CF04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5146</Words>
  <Application>WPS Presentation</Application>
  <PresentationFormat>Широкоэкранный</PresentationFormat>
  <Paragraphs>286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SimSun</vt:lpstr>
      <vt:lpstr>Wingdings</vt:lpstr>
      <vt:lpstr>HelveticaNeueCyr</vt:lpstr>
      <vt:lpstr>PMingLiU-ExtB</vt:lpstr>
      <vt:lpstr>Wingdings 2</vt:lpstr>
      <vt:lpstr>Tahoma</vt:lpstr>
      <vt:lpstr>Microsoft YaHei</vt:lpstr>
      <vt:lpstr>Arial Unicode MS</vt:lpstr>
      <vt:lpstr>Calibri</vt:lpstr>
      <vt:lpstr>MS PGothic</vt:lpstr>
      <vt:lpstr>старая Тема1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Juliett</dc:creator>
  <cp:lastModifiedBy>User</cp:lastModifiedBy>
  <cp:revision>246</cp:revision>
  <dcterms:created xsi:type="dcterms:W3CDTF">2026-05-22T07:05:00Z</dcterms:created>
  <dcterms:modified xsi:type="dcterms:W3CDTF">2026-10-31T10:26:54Z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0x010100F58B1BA729E89F41B45A0CAE91FCC4FC</vt:lpwstr>
  </property>
  <property fmtid="{D5CDD505-2E9C-101B-9397-08002B2CF9AE}" pid="3" name="ICV">
    <vt:lpwstr>1138BB345516407CB5F2662A04B7B908_13</vt:lpwstr>
  </property>
  <property fmtid="{D5CDD505-2E9C-101B-9397-08002B2CF9AE}" pid="4" name="KSOProductBuildVer">
    <vt:lpwstr>1049-12.1.0.29162</vt:lpwstr>
  </property>
</Properties>
</file>